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2" r:id="rId2"/>
  </p:sldMasterIdLst>
  <p:notesMasterIdLst>
    <p:notesMasterId r:id="rId13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86" r:id="rId54"/>
    <p:sldId id="387" r:id="rId55"/>
    <p:sldId id="307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</p:sldIdLst>
  <p:sldSz cx="12192000" cy="6858000"/>
  <p:notesSz cx="7559675" cy="106918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38" roundtripDataSignature="AMtx7mjd/a8pvQ4pAcvJWBOCQ0waXzUT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A99C9ACF-9155-49AB-8371-59424D300002}">
  <a:tblStyle styleId="{A99C9ACF-9155-49AB-8371-59424D3000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B239306-28A6-4F05-8597-9A4C77DAA4FA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-636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customschemas.google.com/relationships/presentationmetadata" Target="metadata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9" Type="http://schemas.openxmlformats.org/officeDocument/2006/relationships/presProps" Target="pres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tableStyles" Target="tableStyle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276600" cy="53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281488" y="0"/>
            <a:ext cx="3276600" cy="53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155238"/>
            <a:ext cx="3276600" cy="53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81488" y="10155238"/>
            <a:ext cx="3276600" cy="53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4980279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43181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1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980123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p102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6" name="Google Shape;2436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011001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4" name="Google Shape;2444;p103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5" name="Google Shape;2445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353578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p104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1" name="Google Shape;2461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252156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p105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0" name="Google Shape;2480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157530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p106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9" name="Google Shape;2489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340867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p107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8" name="Google Shape;2498;p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99637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p108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6" name="Google Shape;2506;p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1732" y="801886"/>
            <a:ext cx="671796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0188659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p109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7" name="Google Shape;2537;p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586735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p110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9" name="Google Shape;2549;p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1732" y="801886"/>
            <a:ext cx="671796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4799105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Google Shape;2579;p111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0" name="Google Shape;2580;p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6765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2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469055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112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5" name="Google Shape;2585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141151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p113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6" name="Google Shape;2596;p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1705" y="801886"/>
            <a:ext cx="5458015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4451791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5" name="Google Shape;2625;p114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6" name="Google Shape;2626;p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498185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115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4" name="Google Shape;2634;p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1705" y="801886"/>
            <a:ext cx="5458015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5252685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8" name="Google Shape;2668;p116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9" name="Google Shape;2669;p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1705" y="801886"/>
            <a:ext cx="5458015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7520210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p117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2" name="Google Shape;2692;p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668917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6" name="Google Shape;2696;p118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7" name="Google Shape;2697;p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353358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p119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1732" y="801886"/>
            <a:ext cx="671796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1309549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1" name="Google Shape;2731;p120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2" name="Google Shape;2732;p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52605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p121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" name="Google Shape;2739;p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5155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3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062577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8" name="Google Shape;2748;p122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9" name="Google Shape;2749;p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885857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" name="Google Shape;2754;p123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5" name="Google Shape;2755;p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2993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0" name="Google Shape;2760;p124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1" name="Google Shape;2761;p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703860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6" name="Google Shape;2766;p125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7" name="Google Shape;2767;p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870594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2" name="Google Shape;2772;p126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3" name="Google Shape;2773;p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1732" y="801886"/>
            <a:ext cx="671796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1222443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5" name="Google Shape;2825;p127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6" name="Google Shape;2826;p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595301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128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1" name="Google Shape;2831;p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660552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129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9" name="Google Shape;2839;p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450154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130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8" name="Google Shape;2848;p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668945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5" name="Google Shape;2855;g7ebfdb0860_1_0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00" cy="4811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6" name="Google Shape;2856;g7ebfdb086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8000" cy="4010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709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5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388902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1" name="Google Shape;2861;p131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2" name="Google Shape;2862;p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12314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6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32109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7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155739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8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723266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9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996097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0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851551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9978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89977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2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841609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3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900558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4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594287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25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1" y="801689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111740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26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1" y="801689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750940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27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22624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8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1" y="801689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507320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29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1" y="801689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91258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30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15629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3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36663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20263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32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079928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33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438566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34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017863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35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954315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36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64083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37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132061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38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920797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39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44604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40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907949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41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0" name="Google Shape;129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5766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97348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42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7" name="Google Shape;1297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612971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43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5015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44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3" name="Google Shape;1343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74031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45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098969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46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26874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47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24030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48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00" tIns="118900" rIns="118900" bIns="118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247828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49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5" name="Google Shape;1465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6590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50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00" tIns="118900" rIns="118900" bIns="118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3" name="Google Shape;1473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653796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51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5477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62520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52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00" tIns="118900" rIns="118900" bIns="118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7" name="Google Shape;1507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576294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53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4" name="Google Shape;1524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58209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55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00" tIns="118900" rIns="118900" bIns="118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2" name="Google Shape;1542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644561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56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21694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54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3" name="Google Shape;1533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36136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57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00" tIns="118900" rIns="118900" bIns="118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71534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58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" name="Google Shape;1587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31168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59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00" tIns="118900" rIns="118900" bIns="118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4" name="Google Shape;1594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996679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60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1" name="Google Shape;1611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327017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61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00" tIns="118900" rIns="118900" bIns="118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8" name="Google Shape;1618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41893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7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50569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62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57353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63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00" tIns="118900" rIns="118900" bIns="118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3080226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64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9" name="Google Shape;1659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876052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65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00" tIns="118900" rIns="118900" bIns="118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1" name="Google Shape;1671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1419482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66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8" name="Google Shape;1688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37084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67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00" tIns="118900" rIns="118900" bIns="118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5" name="Google Shape;1695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2879248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68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2" name="Google Shape;1712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756628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69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00" tIns="118900" rIns="118900" bIns="118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8" name="Google Shape;1718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8863926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70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5" name="Google Shape;1735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094596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7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4" name="Google Shape;1744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41739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8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531550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72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552669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73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7" name="Google Shape;1767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4746704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74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73959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p75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0" tIns="104250" rIns="104250" bIns="10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0" name="Google Shape;1790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0350091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p76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676576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p77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965910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p78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357230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79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755028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80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5" name="Google Shape;1865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280907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81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7" name="Google Shape;1957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2784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9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070287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p82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1" name="Google Shape;1971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394335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p83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3" name="Google Shape;2013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451725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p84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6" name="Google Shape;2026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842795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85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057180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86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504311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87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3" name="Google Shape;2113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805418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88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6" name="Google Shape;2126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839060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89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3" name="Google Shape;2173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882399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p90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4" name="Google Shape;2184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776523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p91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8" name="Google Shape;2208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363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294140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p92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8" name="Google Shape;2288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716964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93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9" name="Google Shape;2299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81278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p94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5" name="Google Shape;2315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485137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p95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7" name="Google Shape;2327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47993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96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2" name="Google Shape;2352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325687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97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7" name="Google Shape;2357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961174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p98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5" name="Google Shape;2365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470760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p99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4" name="Google Shape;2374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26224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p100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1" name="Google Shape;2401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99766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p101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1" name="Google Shape;2411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6934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3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3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" name="Google Shape;15;p1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1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4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4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4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14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4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5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5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15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15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7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9" name="Google Shape;79;p1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1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1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51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3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5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54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54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15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155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5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15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5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157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5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15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5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58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5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159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159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59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59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159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4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4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4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4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4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4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4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4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8" name="Google Shape;68;p13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8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ezenteam2.github.io/EzenCrowdFunding/gr2_ysh/user/index02.html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91.png"/><Relationship Id="rId4" Type="http://schemas.openxmlformats.org/officeDocument/2006/relationships/image" Target="../media/image185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5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9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6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8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0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5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3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ezenteam2.github.io/EzenCrowdFunding/gr2_ysh/user/index02.html" TargetMode="Externa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png"/><Relationship Id="rId11" Type="http://schemas.openxmlformats.org/officeDocument/2006/relationships/image" Target="../media/image1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0.png"/><Relationship Id="rId5" Type="http://schemas.openxmlformats.org/officeDocument/2006/relationships/image" Target="../media/image52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71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"/>
          <p:cNvSpPr txBox="1">
            <a:spLocks noGrp="1"/>
          </p:cNvSpPr>
          <p:nvPr>
            <p:ph type="ctrTitle"/>
          </p:nvPr>
        </p:nvSpPr>
        <p:spPr>
          <a:xfrm>
            <a:off x="5836023" y="584480"/>
            <a:ext cx="4831976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ko-KR"/>
              <a:t>CROWD FUNDING</a:t>
            </a:r>
            <a:endParaRPr/>
          </a:p>
        </p:txBody>
      </p:sp>
      <p:sp>
        <p:nvSpPr>
          <p:cNvPr id="128" name="Google Shape;128;p1"/>
          <p:cNvSpPr txBox="1">
            <a:spLocks noGrp="1"/>
          </p:cNvSpPr>
          <p:nvPr>
            <p:ph type="subTitle" idx="1"/>
          </p:nvPr>
        </p:nvSpPr>
        <p:spPr>
          <a:xfrm>
            <a:off x="9236577" y="3826120"/>
            <a:ext cx="1207477" cy="2618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2조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권기범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김용승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김현태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유서희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이형준</a:t>
            </a:r>
            <a:endParaRPr/>
          </a:p>
        </p:txBody>
      </p:sp>
      <p:pic>
        <p:nvPicPr>
          <p:cNvPr id="129" name="Google Shape;12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925" y="996462"/>
            <a:ext cx="476250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"/>
          <p:cNvSpPr txBox="1"/>
          <p:nvPr/>
        </p:nvSpPr>
        <p:spPr>
          <a:xfrm>
            <a:off x="5996354" y="3112477"/>
            <a:ext cx="50379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SNS를 통한 다수로부터 소규모 후원, 투자 모음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648" y="0"/>
            <a:ext cx="1218741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1" name="Google Shape;261;p11"/>
          <p:cNvGrpSpPr/>
          <p:nvPr/>
        </p:nvGrpSpPr>
        <p:grpSpPr>
          <a:xfrm>
            <a:off x="739728" y="1293592"/>
            <a:ext cx="11449977" cy="5373908"/>
            <a:chOff x="739728" y="1293592"/>
            <a:chExt cx="11449977" cy="5373908"/>
          </a:xfrm>
        </p:grpSpPr>
        <p:cxnSp>
          <p:nvCxnSpPr>
            <p:cNvPr id="262" name="Google Shape;262;p11"/>
            <p:cNvCxnSpPr>
              <a:stCxn id="263" idx="3"/>
              <a:endCxn id="264" idx="1"/>
            </p:cNvCxnSpPr>
            <p:nvPr/>
          </p:nvCxnSpPr>
          <p:spPr>
            <a:xfrm>
              <a:off x="937091" y="1729697"/>
              <a:ext cx="1165500" cy="513300"/>
            </a:xfrm>
            <a:prstGeom prst="straightConnector1">
              <a:avLst/>
            </a:prstGeom>
            <a:noFill/>
            <a:ln w="19050" cap="flat" cmpd="sng">
              <a:solidFill>
                <a:srgbClr val="C55A1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grpSp>
          <p:nvGrpSpPr>
            <p:cNvPr id="265" name="Google Shape;265;p11"/>
            <p:cNvGrpSpPr/>
            <p:nvPr/>
          </p:nvGrpSpPr>
          <p:grpSpPr>
            <a:xfrm>
              <a:off x="739728" y="1293592"/>
              <a:ext cx="11449977" cy="5373908"/>
              <a:chOff x="739728" y="1293592"/>
              <a:chExt cx="11449977" cy="5373908"/>
            </a:xfrm>
          </p:grpSpPr>
          <p:pic>
            <p:nvPicPr>
              <p:cNvPr id="266" name="Google Shape;266;p1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167713" y="2468731"/>
                <a:ext cx="708000" cy="11968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7" name="Google Shape;267;p11"/>
              <p:cNvSpPr/>
              <p:nvPr/>
            </p:nvSpPr>
            <p:spPr>
              <a:xfrm>
                <a:off x="2102573" y="5319995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75" tIns="121875" rIns="121875" bIns="1218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로그인 / 회원가입</a:t>
                </a:r>
                <a:endParaRPr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11"/>
              <p:cNvSpPr/>
              <p:nvPr/>
            </p:nvSpPr>
            <p:spPr>
              <a:xfrm>
                <a:off x="2102573" y="2986692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75" tIns="121875" rIns="121875" bIns="1218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관심 프로젝트 등록</a:t>
                </a:r>
                <a:endParaRPr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11"/>
              <p:cNvSpPr/>
              <p:nvPr/>
            </p:nvSpPr>
            <p:spPr>
              <a:xfrm>
                <a:off x="2102573" y="3920013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75" tIns="121875" rIns="121875" bIns="1218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프로젝트 신고</a:t>
                </a:r>
                <a:endParaRPr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11"/>
              <p:cNvSpPr/>
              <p:nvPr/>
            </p:nvSpPr>
            <p:spPr>
              <a:xfrm>
                <a:off x="2102573" y="4853335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75" tIns="121875" rIns="121875" bIns="1218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예치금 결제</a:t>
                </a:r>
                <a:endParaRPr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11"/>
              <p:cNvSpPr txBox="1"/>
              <p:nvPr/>
            </p:nvSpPr>
            <p:spPr>
              <a:xfrm>
                <a:off x="10853705" y="3606014"/>
                <a:ext cx="1336000" cy="2758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75" tIns="121875" rIns="121875" bIns="121875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관리자</a:t>
                </a:r>
                <a:endParaRPr sz="13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11"/>
              <p:cNvSpPr/>
              <p:nvPr/>
            </p:nvSpPr>
            <p:spPr>
              <a:xfrm>
                <a:off x="2102573" y="5786659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75" tIns="121875" rIns="121875" bIns="1218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개인정보관리</a:t>
                </a:r>
                <a:endParaRPr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11"/>
              <p:cNvSpPr/>
              <p:nvPr/>
            </p:nvSpPr>
            <p:spPr>
              <a:xfrm>
                <a:off x="4944467" y="6362363"/>
                <a:ext cx="1336000" cy="305137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75" tIns="121875" rIns="121875" bIns="1218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실시간 채팅</a:t>
                </a:r>
                <a:endParaRPr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74" name="Google Shape;274;p11"/>
              <p:cNvCxnSpPr>
                <a:stCxn id="266" idx="1"/>
                <a:endCxn id="275" idx="3"/>
              </p:cNvCxnSpPr>
              <p:nvPr/>
            </p:nvCxnSpPr>
            <p:spPr>
              <a:xfrm rot="10800000">
                <a:off x="10112013" y="1825172"/>
                <a:ext cx="1055700" cy="12420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76" name="Google Shape;276;p11"/>
              <p:cNvSpPr/>
              <p:nvPr/>
            </p:nvSpPr>
            <p:spPr>
              <a:xfrm>
                <a:off x="2102573" y="4386674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75" tIns="121875" rIns="121875" bIns="1218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게시판 확인</a:t>
                </a:r>
                <a:endParaRPr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11"/>
              <p:cNvSpPr/>
              <p:nvPr/>
            </p:nvSpPr>
            <p:spPr>
              <a:xfrm>
                <a:off x="8242379" y="1608909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75" tIns="121875" rIns="121875" bIns="1218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메인화면 관리</a:t>
                </a:r>
                <a:endParaRPr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11"/>
              <p:cNvSpPr/>
              <p:nvPr/>
            </p:nvSpPr>
            <p:spPr>
              <a:xfrm>
                <a:off x="8242379" y="3121106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75" tIns="121875" rIns="121875" bIns="1218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프로젝트 관리</a:t>
                </a:r>
                <a:endParaRPr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11"/>
              <p:cNvSpPr/>
              <p:nvPr/>
            </p:nvSpPr>
            <p:spPr>
              <a:xfrm>
                <a:off x="8242379" y="2322783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75" tIns="121875" rIns="121875" bIns="1218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결제 관리</a:t>
                </a:r>
                <a:endParaRPr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11"/>
              <p:cNvSpPr/>
              <p:nvPr/>
            </p:nvSpPr>
            <p:spPr>
              <a:xfrm>
                <a:off x="8242379" y="3877204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75" tIns="121875" rIns="121875" bIns="1218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통계</a:t>
                </a:r>
                <a:endParaRPr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80" name="Google Shape;280;p11"/>
              <p:cNvCxnSpPr>
                <a:stCxn id="266" idx="1"/>
                <a:endCxn id="277" idx="3"/>
              </p:cNvCxnSpPr>
              <p:nvPr/>
            </p:nvCxnSpPr>
            <p:spPr>
              <a:xfrm flipH="1">
                <a:off x="10112013" y="3067172"/>
                <a:ext cx="1055700" cy="2703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81" name="Google Shape;281;p11"/>
              <p:cNvCxnSpPr>
                <a:stCxn id="266" idx="1"/>
                <a:endCxn id="279" idx="3"/>
              </p:cNvCxnSpPr>
              <p:nvPr/>
            </p:nvCxnSpPr>
            <p:spPr>
              <a:xfrm flipH="1">
                <a:off x="10112013" y="3067172"/>
                <a:ext cx="1055700" cy="10263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82" name="Google Shape;282;p11"/>
              <p:cNvCxnSpPr>
                <a:stCxn id="266" idx="1"/>
                <a:endCxn id="278" idx="3"/>
              </p:cNvCxnSpPr>
              <p:nvPr/>
            </p:nvCxnSpPr>
            <p:spPr>
              <a:xfrm rot="10800000">
                <a:off x="10112013" y="2539172"/>
                <a:ext cx="1055700" cy="5280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83" name="Google Shape;283;p11"/>
              <p:cNvSpPr/>
              <p:nvPr/>
            </p:nvSpPr>
            <p:spPr>
              <a:xfrm>
                <a:off x="8242379" y="5277395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75" tIns="121875" rIns="121875" bIns="1218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회원관리</a:t>
                </a:r>
                <a:endParaRPr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84" name="Google Shape;284;p11"/>
              <p:cNvCxnSpPr>
                <a:stCxn id="266" idx="1"/>
                <a:endCxn id="283" idx="3"/>
              </p:cNvCxnSpPr>
              <p:nvPr/>
            </p:nvCxnSpPr>
            <p:spPr>
              <a:xfrm flipH="1">
                <a:off x="10112013" y="3067172"/>
                <a:ext cx="1055700" cy="2426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85" name="Google Shape;285;p11"/>
              <p:cNvCxnSpPr>
                <a:stCxn id="286" idx="3"/>
                <a:endCxn id="268" idx="1"/>
              </p:cNvCxnSpPr>
              <p:nvPr/>
            </p:nvCxnSpPr>
            <p:spPr>
              <a:xfrm rot="10800000" flipH="1">
                <a:off x="937091" y="3181685"/>
                <a:ext cx="1165500" cy="8025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287" name="Google Shape;287;p11"/>
              <p:cNvCxnSpPr>
                <a:stCxn id="286" idx="3"/>
                <a:endCxn id="269" idx="1"/>
              </p:cNvCxnSpPr>
              <p:nvPr/>
            </p:nvCxnSpPr>
            <p:spPr>
              <a:xfrm>
                <a:off x="937091" y="3984185"/>
                <a:ext cx="1165500" cy="1308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288" name="Google Shape;288;p11"/>
              <p:cNvCxnSpPr>
                <a:stCxn id="286" idx="3"/>
                <a:endCxn id="276" idx="1"/>
              </p:cNvCxnSpPr>
              <p:nvPr/>
            </p:nvCxnSpPr>
            <p:spPr>
              <a:xfrm>
                <a:off x="937091" y="3984185"/>
                <a:ext cx="1165500" cy="597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289" name="Google Shape;289;p11"/>
              <p:cNvCxnSpPr>
                <a:stCxn id="286" idx="3"/>
                <a:endCxn id="270" idx="1"/>
              </p:cNvCxnSpPr>
              <p:nvPr/>
            </p:nvCxnSpPr>
            <p:spPr>
              <a:xfrm>
                <a:off x="937091" y="3984185"/>
                <a:ext cx="1165500" cy="10641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290" name="Google Shape;290;p11"/>
              <p:cNvCxnSpPr>
                <a:stCxn id="286" idx="3"/>
                <a:endCxn id="267" idx="1"/>
              </p:cNvCxnSpPr>
              <p:nvPr/>
            </p:nvCxnSpPr>
            <p:spPr>
              <a:xfrm>
                <a:off x="937091" y="3984185"/>
                <a:ext cx="1165500" cy="15309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291" name="Google Shape;291;p11"/>
              <p:cNvCxnSpPr>
                <a:stCxn id="286" idx="3"/>
                <a:endCxn id="272" idx="1"/>
              </p:cNvCxnSpPr>
              <p:nvPr/>
            </p:nvCxnSpPr>
            <p:spPr>
              <a:xfrm>
                <a:off x="937091" y="3984185"/>
                <a:ext cx="1165500" cy="1997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292" name="Google Shape;292;p11"/>
              <p:cNvCxnSpPr>
                <a:stCxn id="293" idx="1"/>
                <a:endCxn id="276" idx="3"/>
              </p:cNvCxnSpPr>
              <p:nvPr/>
            </p:nvCxnSpPr>
            <p:spPr>
              <a:xfrm rot="10800000">
                <a:off x="4685879" y="4581696"/>
                <a:ext cx="3556500" cy="1845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294" name="Google Shape;294;p11"/>
              <p:cNvCxnSpPr>
                <a:stCxn id="278" idx="1"/>
                <a:endCxn id="295" idx="3"/>
              </p:cNvCxnSpPr>
              <p:nvPr/>
            </p:nvCxnSpPr>
            <p:spPr>
              <a:xfrm rot="10800000">
                <a:off x="4685879" y="1765469"/>
                <a:ext cx="3556500" cy="773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296" name="Google Shape;296;p11"/>
              <p:cNvCxnSpPr>
                <a:stCxn id="277" idx="1"/>
                <a:endCxn id="297" idx="3"/>
              </p:cNvCxnSpPr>
              <p:nvPr/>
            </p:nvCxnSpPr>
            <p:spPr>
              <a:xfrm rot="10800000">
                <a:off x="4685879" y="2714992"/>
                <a:ext cx="3556500" cy="6225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298" name="Google Shape;298;p11"/>
              <p:cNvCxnSpPr>
                <a:stCxn id="277" idx="1"/>
                <a:endCxn id="268" idx="3"/>
              </p:cNvCxnSpPr>
              <p:nvPr/>
            </p:nvCxnSpPr>
            <p:spPr>
              <a:xfrm rot="10800000">
                <a:off x="4685879" y="3181792"/>
                <a:ext cx="3556500" cy="155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299" name="Google Shape;299;p11"/>
              <p:cNvCxnSpPr>
                <a:stCxn id="283" idx="1"/>
                <a:endCxn id="267" idx="3"/>
              </p:cNvCxnSpPr>
              <p:nvPr/>
            </p:nvCxnSpPr>
            <p:spPr>
              <a:xfrm flipH="1">
                <a:off x="4685879" y="5493780"/>
                <a:ext cx="3556500" cy="213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300" name="Google Shape;300;p11"/>
              <p:cNvCxnSpPr>
                <a:stCxn id="283" idx="1"/>
                <a:endCxn id="272" idx="3"/>
              </p:cNvCxnSpPr>
              <p:nvPr/>
            </p:nvCxnSpPr>
            <p:spPr>
              <a:xfrm flipH="1">
                <a:off x="4685879" y="5493780"/>
                <a:ext cx="3556500" cy="4881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sp>
            <p:nvSpPr>
              <p:cNvPr id="264" name="Google Shape;264;p11"/>
              <p:cNvSpPr/>
              <p:nvPr/>
            </p:nvSpPr>
            <p:spPr>
              <a:xfrm>
                <a:off x="2102573" y="2042551"/>
                <a:ext cx="2583200" cy="40098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75" tIns="121875" rIns="121875" bIns="1218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프로젝트 의견 교환</a:t>
                </a:r>
                <a:endParaRPr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01" name="Google Shape;301;p11"/>
              <p:cNvCxnSpPr>
                <a:stCxn id="286" idx="3"/>
                <a:endCxn id="264" idx="1"/>
              </p:cNvCxnSpPr>
              <p:nvPr/>
            </p:nvCxnSpPr>
            <p:spPr>
              <a:xfrm rot="10800000" flipH="1">
                <a:off x="937091" y="2242985"/>
                <a:ext cx="1165500" cy="1741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sp>
            <p:nvSpPr>
              <p:cNvPr id="293" name="Google Shape;293;p11"/>
              <p:cNvSpPr/>
              <p:nvPr/>
            </p:nvSpPr>
            <p:spPr>
              <a:xfrm>
                <a:off x="8242379" y="4549811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75" tIns="121875" rIns="121875" bIns="1218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게시판 관리</a:t>
                </a:r>
                <a:endParaRPr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02" name="Google Shape;302;p11"/>
              <p:cNvCxnSpPr>
                <a:stCxn id="277" idx="1"/>
                <a:endCxn id="303" idx="3"/>
              </p:cNvCxnSpPr>
              <p:nvPr/>
            </p:nvCxnSpPr>
            <p:spPr>
              <a:xfrm rot="10800000">
                <a:off x="4685879" y="1293592"/>
                <a:ext cx="3556500" cy="20439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304" name="Google Shape;304;p11"/>
              <p:cNvCxnSpPr>
                <a:stCxn id="305" idx="2"/>
                <a:endCxn id="273" idx="1"/>
              </p:cNvCxnSpPr>
              <p:nvPr/>
            </p:nvCxnSpPr>
            <p:spPr>
              <a:xfrm rot="-5400000" flipH="1">
                <a:off x="1934028" y="3504545"/>
                <a:ext cx="1816200" cy="4204800"/>
              </a:xfrm>
              <a:prstGeom prst="bentConnector2">
                <a:avLst/>
              </a:prstGeom>
              <a:noFill/>
              <a:ln w="19050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06" name="Google Shape;306;p11"/>
              <p:cNvCxnSpPr>
                <a:stCxn id="271" idx="2"/>
                <a:endCxn id="273" idx="3"/>
              </p:cNvCxnSpPr>
              <p:nvPr/>
            </p:nvCxnSpPr>
            <p:spPr>
              <a:xfrm rot="5400000">
                <a:off x="7584505" y="2577806"/>
                <a:ext cx="2633100" cy="5241300"/>
              </a:xfrm>
              <a:prstGeom prst="bentConnector2">
                <a:avLst/>
              </a:prstGeom>
              <a:noFill/>
              <a:ln w="19050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</p:grpSp>
      <p:grpSp>
        <p:nvGrpSpPr>
          <p:cNvPr id="307" name="Google Shape;307;p11"/>
          <p:cNvGrpSpPr/>
          <p:nvPr/>
        </p:nvGrpSpPr>
        <p:grpSpPr>
          <a:xfrm>
            <a:off x="367552" y="1098410"/>
            <a:ext cx="4318821" cy="3600435"/>
            <a:chOff x="367552" y="1098410"/>
            <a:chExt cx="4318821" cy="3600435"/>
          </a:xfrm>
        </p:grpSpPr>
        <p:pic>
          <p:nvPicPr>
            <p:cNvPr id="286" name="Google Shape;286;p1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83091" y="3684964"/>
              <a:ext cx="354000" cy="598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8" name="Google Shape;308;p11"/>
            <p:cNvSpPr txBox="1"/>
            <p:nvPr/>
          </p:nvSpPr>
          <p:spPr>
            <a:xfrm>
              <a:off x="367552" y="1926861"/>
              <a:ext cx="745961" cy="519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75" tIns="121875" rIns="121875" bIns="1218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메이커</a:t>
              </a:r>
              <a:endParaRPr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회원</a:t>
              </a:r>
              <a:endParaRPr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1"/>
            <p:cNvSpPr/>
            <p:nvPr/>
          </p:nvSpPr>
          <p:spPr>
            <a:xfrm>
              <a:off x="2102573" y="2520031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75" tIns="121875" rIns="121875" bIns="1218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등록된 프로젝트 확인</a:t>
              </a: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2102573" y="3453352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75" tIns="121875" rIns="121875" bIns="1218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프로젝트 펀딩</a:t>
              </a: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1"/>
            <p:cNvSpPr/>
            <p:nvPr/>
          </p:nvSpPr>
          <p:spPr>
            <a:xfrm>
              <a:off x="2102573" y="1098410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75" tIns="121875" rIns="121875" bIns="1218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프로젝트 등록(투자, 리워드)</a:t>
              </a: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2102573" y="1565071"/>
              <a:ext cx="2583200" cy="40098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75" tIns="121875" rIns="121875" bIns="1218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투자 수익 분배, 리워드 제공</a:t>
              </a: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3" name="Google Shape;263;p1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83091" y="1430477"/>
              <a:ext cx="354000" cy="598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Google Shape;305;p11"/>
            <p:cNvSpPr txBox="1"/>
            <p:nvPr/>
          </p:nvSpPr>
          <p:spPr>
            <a:xfrm>
              <a:off x="367552" y="4179270"/>
              <a:ext cx="744351" cy="519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75" tIns="121875" rIns="121875" bIns="1218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서포터</a:t>
              </a:r>
              <a:endParaRPr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회원</a:t>
              </a:r>
              <a:endParaRPr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0" name="Google Shape;310;p11"/>
            <p:cNvCxnSpPr>
              <a:stCxn id="286" idx="3"/>
              <a:endCxn id="297" idx="1"/>
            </p:cNvCxnSpPr>
            <p:nvPr/>
          </p:nvCxnSpPr>
          <p:spPr>
            <a:xfrm rot="10800000" flipH="1">
              <a:off x="937091" y="2715185"/>
              <a:ext cx="1165500" cy="1269000"/>
            </a:xfrm>
            <a:prstGeom prst="straightConnector1">
              <a:avLst/>
            </a:prstGeom>
            <a:noFill/>
            <a:ln w="19050" cap="flat" cmpd="sng">
              <a:solidFill>
                <a:srgbClr val="5597D3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311" name="Google Shape;311;p11"/>
            <p:cNvCxnSpPr>
              <a:stCxn id="286" idx="3"/>
              <a:endCxn id="309" idx="1"/>
            </p:cNvCxnSpPr>
            <p:nvPr/>
          </p:nvCxnSpPr>
          <p:spPr>
            <a:xfrm rot="10800000" flipH="1">
              <a:off x="937091" y="3648485"/>
              <a:ext cx="1165500" cy="335700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312" name="Google Shape;312;p11"/>
            <p:cNvCxnSpPr>
              <a:stCxn id="263" idx="3"/>
              <a:endCxn id="303" idx="1"/>
            </p:cNvCxnSpPr>
            <p:nvPr/>
          </p:nvCxnSpPr>
          <p:spPr>
            <a:xfrm rot="10800000" flipH="1">
              <a:off x="937091" y="1293497"/>
              <a:ext cx="1165500" cy="436200"/>
            </a:xfrm>
            <a:prstGeom prst="straightConnector1">
              <a:avLst/>
            </a:prstGeom>
            <a:noFill/>
            <a:ln w="19050" cap="flat" cmpd="sng">
              <a:solidFill>
                <a:srgbClr val="C55A1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313" name="Google Shape;313;p11"/>
            <p:cNvCxnSpPr>
              <a:stCxn id="263" idx="3"/>
              <a:endCxn id="295" idx="1"/>
            </p:cNvCxnSpPr>
            <p:nvPr/>
          </p:nvCxnSpPr>
          <p:spPr>
            <a:xfrm>
              <a:off x="937091" y="1729697"/>
              <a:ext cx="1165500" cy="36000"/>
            </a:xfrm>
            <a:prstGeom prst="straightConnector1">
              <a:avLst/>
            </a:prstGeom>
            <a:noFill/>
            <a:ln w="19050" cap="flat" cmpd="sng">
              <a:solidFill>
                <a:srgbClr val="C55A1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314" name="Google Shape;314;p11"/>
            <p:cNvCxnSpPr>
              <a:stCxn id="309" idx="3"/>
              <a:endCxn id="295" idx="3"/>
            </p:cNvCxnSpPr>
            <p:nvPr/>
          </p:nvCxnSpPr>
          <p:spPr>
            <a:xfrm rot="10800000" flipH="1">
              <a:off x="4685773" y="1765637"/>
              <a:ext cx="600" cy="1882800"/>
            </a:xfrm>
            <a:prstGeom prst="bentConnector3">
              <a:avLst>
                <a:gd name="adj1" fmla="val 4361543"/>
              </a:avLst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15" name="Google Shape;315;p11"/>
            <p:cNvCxnSpPr>
              <a:stCxn id="295" idx="1"/>
              <a:endCxn id="286" idx="0"/>
            </p:cNvCxnSpPr>
            <p:nvPr/>
          </p:nvCxnSpPr>
          <p:spPr>
            <a:xfrm flipH="1">
              <a:off x="760073" y="1765565"/>
              <a:ext cx="1342500" cy="1919400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316" name="Google Shape;316;p11"/>
          <p:cNvSpPr txBox="1">
            <a:spLocks noGrp="1"/>
          </p:cNvSpPr>
          <p:nvPr>
            <p:ph type="title"/>
          </p:nvPr>
        </p:nvSpPr>
        <p:spPr>
          <a:xfrm>
            <a:off x="838200" y="88901"/>
            <a:ext cx="10515600" cy="92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4. 주요 기능 소개</a:t>
            </a:r>
            <a:endParaRPr/>
          </a:p>
        </p:txBody>
      </p:sp>
      <p:grpSp>
        <p:nvGrpSpPr>
          <p:cNvPr id="317" name="Google Shape;317;p11"/>
          <p:cNvGrpSpPr/>
          <p:nvPr/>
        </p:nvGrpSpPr>
        <p:grpSpPr>
          <a:xfrm>
            <a:off x="4698473" y="1614040"/>
            <a:ext cx="2577831" cy="933400"/>
            <a:chOff x="4326586" y="1315624"/>
            <a:chExt cx="2577831" cy="933400"/>
          </a:xfrm>
        </p:grpSpPr>
        <p:sp>
          <p:nvSpPr>
            <p:cNvPr id="318" name="Google Shape;318;p11"/>
            <p:cNvSpPr/>
            <p:nvPr/>
          </p:nvSpPr>
          <p:spPr>
            <a:xfrm>
              <a:off x="5707303" y="1315624"/>
              <a:ext cx="389805" cy="36179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6177194" y="1315624"/>
              <a:ext cx="669559" cy="36179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1"/>
            <p:cNvSpPr/>
            <p:nvPr/>
          </p:nvSpPr>
          <p:spPr>
            <a:xfrm>
              <a:off x="4326586" y="1887234"/>
              <a:ext cx="1380717" cy="36179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1"/>
            <p:cNvSpPr/>
            <p:nvPr/>
          </p:nvSpPr>
          <p:spPr>
            <a:xfrm>
              <a:off x="5790016" y="1887234"/>
              <a:ext cx="1114401" cy="36179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22" name="Google Shape;322;p11"/>
            <p:cNvCxnSpPr/>
            <p:nvPr/>
          </p:nvCxnSpPr>
          <p:spPr>
            <a:xfrm flipH="1">
              <a:off x="5320459" y="1660938"/>
              <a:ext cx="313039" cy="227294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323" name="Google Shape;323;p11"/>
            <p:cNvCxnSpPr>
              <a:stCxn id="319" idx="2"/>
            </p:cNvCxnSpPr>
            <p:nvPr/>
          </p:nvCxnSpPr>
          <p:spPr>
            <a:xfrm flipH="1">
              <a:off x="6481674" y="1677414"/>
              <a:ext cx="30300" cy="2673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8" name="Google Shape;2438;p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2657"/>
            <a:ext cx="12192000" cy="6792686"/>
          </a:xfrm>
          <a:prstGeom prst="rect">
            <a:avLst/>
          </a:prstGeom>
          <a:noFill/>
          <a:ln>
            <a:noFill/>
          </a:ln>
        </p:spPr>
      </p:pic>
      <p:sp>
        <p:nvSpPr>
          <p:cNvPr id="2439" name="Google Shape;2439;p102"/>
          <p:cNvSpPr/>
          <p:nvPr/>
        </p:nvSpPr>
        <p:spPr>
          <a:xfrm>
            <a:off x="63376" y="1066492"/>
            <a:ext cx="5676521" cy="3224851"/>
          </a:xfrm>
          <a:prstGeom prst="rect">
            <a:avLst/>
          </a:prstGeom>
          <a:noFill/>
          <a:ln w="762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0" name="Google Shape;2440;p102"/>
          <p:cNvSpPr/>
          <p:nvPr/>
        </p:nvSpPr>
        <p:spPr>
          <a:xfrm>
            <a:off x="5803271" y="1066492"/>
            <a:ext cx="6246891" cy="3224851"/>
          </a:xfrm>
          <a:prstGeom prst="rect">
            <a:avLst/>
          </a:prstGeom>
          <a:noFill/>
          <a:ln w="76200" cap="flat" cmpd="sng">
            <a:solidFill>
              <a:srgbClr val="3856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1" name="Google Shape;2441;p102"/>
          <p:cNvSpPr/>
          <p:nvPr/>
        </p:nvSpPr>
        <p:spPr>
          <a:xfrm>
            <a:off x="63376" y="4363769"/>
            <a:ext cx="11986786" cy="2461574"/>
          </a:xfrm>
          <a:prstGeom prst="rect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2" name="Google Shape;2442;p1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988" y="1257805"/>
            <a:ext cx="2581275" cy="5188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7" name="Google Shape;2447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2657"/>
            <a:ext cx="12192000" cy="6792686"/>
          </a:xfrm>
          <a:prstGeom prst="rect">
            <a:avLst/>
          </a:prstGeom>
          <a:noFill/>
          <a:ln>
            <a:noFill/>
          </a:ln>
        </p:spPr>
      </p:pic>
      <p:sp>
        <p:nvSpPr>
          <p:cNvPr id="2448" name="Google Shape;2448;p103"/>
          <p:cNvSpPr/>
          <p:nvPr/>
        </p:nvSpPr>
        <p:spPr>
          <a:xfrm>
            <a:off x="63376" y="1066492"/>
            <a:ext cx="5676521" cy="3224851"/>
          </a:xfrm>
          <a:prstGeom prst="rect">
            <a:avLst/>
          </a:prstGeom>
          <a:noFill/>
          <a:ln w="762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9" name="Google Shape;2449;p103"/>
          <p:cNvSpPr/>
          <p:nvPr/>
        </p:nvSpPr>
        <p:spPr>
          <a:xfrm>
            <a:off x="5803271" y="1066492"/>
            <a:ext cx="6246891" cy="3224851"/>
          </a:xfrm>
          <a:prstGeom prst="rect">
            <a:avLst/>
          </a:prstGeom>
          <a:noFill/>
          <a:ln w="76200" cap="flat" cmpd="sng">
            <a:solidFill>
              <a:srgbClr val="3856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0" name="Google Shape;2450;p103"/>
          <p:cNvSpPr/>
          <p:nvPr/>
        </p:nvSpPr>
        <p:spPr>
          <a:xfrm>
            <a:off x="63376" y="4363769"/>
            <a:ext cx="11986786" cy="2461574"/>
          </a:xfrm>
          <a:prstGeom prst="rect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1" name="Google Shape;2451;p1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03271" y="4947031"/>
            <a:ext cx="26289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2" name="Google Shape;2452;p10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03271" y="5232781"/>
            <a:ext cx="5438775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3" name="Google Shape;2453;p103"/>
          <p:cNvSpPr/>
          <p:nvPr/>
        </p:nvSpPr>
        <p:spPr>
          <a:xfrm>
            <a:off x="5739897" y="4887558"/>
            <a:ext cx="5567881" cy="1540402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4" name="Google Shape;2454;p103"/>
          <p:cNvSpPr/>
          <p:nvPr/>
        </p:nvSpPr>
        <p:spPr>
          <a:xfrm>
            <a:off x="270992" y="4848126"/>
            <a:ext cx="4726521" cy="1362551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5" name="Google Shape;2455;p10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1210" y="4901766"/>
            <a:ext cx="4440914" cy="708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6" name="Google Shape;2456;p10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21210" y="5549124"/>
            <a:ext cx="4559182" cy="613736"/>
          </a:xfrm>
          <a:prstGeom prst="rect">
            <a:avLst/>
          </a:prstGeom>
          <a:noFill/>
          <a:ln>
            <a:noFill/>
          </a:ln>
        </p:spPr>
      </p:pic>
      <p:sp>
        <p:nvSpPr>
          <p:cNvPr id="2457" name="Google Shape;2457;p103"/>
          <p:cNvSpPr/>
          <p:nvPr/>
        </p:nvSpPr>
        <p:spPr>
          <a:xfrm>
            <a:off x="3637137" y="4396144"/>
            <a:ext cx="427870" cy="469409"/>
          </a:xfrm>
          <a:prstGeom prst="bentArrow">
            <a:avLst>
              <a:gd name="adj1" fmla="val 22468"/>
              <a:gd name="adj2" fmla="val 25000"/>
              <a:gd name="adj3" fmla="val 25000"/>
              <a:gd name="adj4" fmla="val 4375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8" name="Google Shape;2458;p103"/>
          <p:cNvSpPr/>
          <p:nvPr/>
        </p:nvSpPr>
        <p:spPr>
          <a:xfrm flipH="1">
            <a:off x="7638768" y="4432357"/>
            <a:ext cx="427870" cy="469409"/>
          </a:xfrm>
          <a:prstGeom prst="bentArrow">
            <a:avLst>
              <a:gd name="adj1" fmla="val 22468"/>
              <a:gd name="adj2" fmla="val 25000"/>
              <a:gd name="adj3" fmla="val 25000"/>
              <a:gd name="adj4" fmla="val 4375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63" name="Google Shape;2463;p104"/>
          <p:cNvGraphicFramePr/>
          <p:nvPr/>
        </p:nvGraphicFramePr>
        <p:xfrm>
          <a:off x="131601" y="115758"/>
          <a:ext cx="3313750" cy="9296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6568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화면코드</a:t>
                      </a:r>
                      <a:endParaRPr sz="15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User_w_ys_charge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rgbClr val="BA0010"/>
                          </a:solidFill>
                        </a:rPr>
                        <a:t>웹&amp;앱 공통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strike="noStrike" cap="none">
                          <a:solidFill>
                            <a:srgbClr val="0070C0"/>
                          </a:solidFill>
                        </a:rPr>
                        <a:t>예치금 충전</a:t>
                      </a:r>
                      <a:endParaRPr sz="1300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64" name="Google Shape;2464;p104"/>
          <p:cNvGraphicFramePr/>
          <p:nvPr/>
        </p:nvGraphicFramePr>
        <p:xfrm>
          <a:off x="9309045" y="197402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 번호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65" name="Google Shape;2465;p104"/>
          <p:cNvGraphicFramePr/>
          <p:nvPr/>
        </p:nvGraphicFramePr>
        <p:xfrm>
          <a:off x="6200085" y="197402"/>
          <a:ext cx="2815500" cy="3657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66" name="Google Shape;2466;p104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42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#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기능명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버튼 클릭시 예치금 충전 화면으로 전환</a:t>
                      </a: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2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3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4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5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67" name="Google Shape;2467;p104"/>
          <p:cNvSpPr/>
          <p:nvPr/>
        </p:nvSpPr>
        <p:spPr>
          <a:xfrm>
            <a:off x="287195" y="1281518"/>
            <a:ext cx="8032096" cy="534999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8" name="Google Shape;2468;p104"/>
          <p:cNvSpPr txBox="1"/>
          <p:nvPr/>
        </p:nvSpPr>
        <p:spPr>
          <a:xfrm>
            <a:off x="3156297" y="1283753"/>
            <a:ext cx="2293893" cy="36933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예치금 충전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9" name="Google Shape;2469;p104"/>
          <p:cNvSpPr txBox="1"/>
          <p:nvPr/>
        </p:nvSpPr>
        <p:spPr>
          <a:xfrm>
            <a:off x="2649709" y="2288231"/>
            <a:ext cx="1328247" cy="369332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예치금 잔액</a:t>
            </a:r>
            <a:endParaRPr/>
          </a:p>
        </p:txBody>
      </p:sp>
      <p:sp>
        <p:nvSpPr>
          <p:cNvPr id="2470" name="Google Shape;2470;p104"/>
          <p:cNvSpPr txBox="1"/>
          <p:nvPr/>
        </p:nvSpPr>
        <p:spPr>
          <a:xfrm>
            <a:off x="4174041" y="2288231"/>
            <a:ext cx="1811314" cy="370841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800,000원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1" name="Google Shape;2471;p104"/>
          <p:cNvSpPr txBox="1"/>
          <p:nvPr/>
        </p:nvSpPr>
        <p:spPr>
          <a:xfrm>
            <a:off x="2649708" y="2880598"/>
            <a:ext cx="1328247" cy="369332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나의 투자액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2" name="Google Shape;2472;p104"/>
          <p:cNvSpPr txBox="1"/>
          <p:nvPr/>
        </p:nvSpPr>
        <p:spPr>
          <a:xfrm>
            <a:off x="4167611" y="2879089"/>
            <a:ext cx="1811314" cy="370841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3,596,500원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3" name="Google Shape;2473;p104"/>
          <p:cNvSpPr txBox="1"/>
          <p:nvPr/>
        </p:nvSpPr>
        <p:spPr>
          <a:xfrm>
            <a:off x="5747321" y="3249930"/>
            <a:ext cx="697358" cy="358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4" name="Google Shape;2474;p104"/>
          <p:cNvSpPr txBox="1"/>
          <p:nvPr/>
        </p:nvSpPr>
        <p:spPr>
          <a:xfrm>
            <a:off x="5450190" y="5219851"/>
            <a:ext cx="1405372" cy="369332"/>
          </a:xfrm>
          <a:prstGeom prst="rect">
            <a:avLst/>
          </a:prstGeom>
          <a:solidFill>
            <a:srgbClr val="FFAF52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가상 계좌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5" name="Google Shape;2475;p104"/>
          <p:cNvSpPr txBox="1"/>
          <p:nvPr/>
        </p:nvSpPr>
        <p:spPr>
          <a:xfrm>
            <a:off x="3792105" y="5226617"/>
            <a:ext cx="1405372" cy="369332"/>
          </a:xfrm>
          <a:prstGeom prst="rect">
            <a:avLst/>
          </a:prstGeom>
          <a:solidFill>
            <a:srgbClr val="FFAF52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핸드폰 충전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6" name="Google Shape;2476;p104"/>
          <p:cNvSpPr txBox="1"/>
          <p:nvPr/>
        </p:nvSpPr>
        <p:spPr>
          <a:xfrm>
            <a:off x="2107401" y="5226617"/>
            <a:ext cx="1405372" cy="369332"/>
          </a:xfrm>
          <a:prstGeom prst="rect">
            <a:avLst/>
          </a:prstGeom>
          <a:solidFill>
            <a:srgbClr val="FFAF52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카드 충전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7" name="Google Shape;2477;p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9910" y="3620771"/>
            <a:ext cx="4314825" cy="136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2" name="Google Shape;2482;p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04304" y="0"/>
            <a:ext cx="338339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3" name="Google Shape;2483;p1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06582" y="2866128"/>
            <a:ext cx="2581275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4" name="Google Shape;2484;p105"/>
          <p:cNvSpPr/>
          <p:nvPr/>
        </p:nvSpPr>
        <p:spPr>
          <a:xfrm rot="10800000">
            <a:off x="7797532" y="3429000"/>
            <a:ext cx="950616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5" name="Google Shape;2485;p10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2766" y="2318440"/>
            <a:ext cx="3057525" cy="378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6" name="Google Shape;2486;p105"/>
          <p:cNvSpPr/>
          <p:nvPr/>
        </p:nvSpPr>
        <p:spPr>
          <a:xfrm>
            <a:off x="3650291" y="4423372"/>
            <a:ext cx="1260979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1" name="Google Shape;2491;p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5117" y="0"/>
            <a:ext cx="336176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2" name="Google Shape;2492;p1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5347" y="1636649"/>
            <a:ext cx="2790825" cy="456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3" name="Google Shape;2493;p106"/>
          <p:cNvSpPr/>
          <p:nvPr/>
        </p:nvSpPr>
        <p:spPr>
          <a:xfrm rot="10800000">
            <a:off x="7516875" y="5022410"/>
            <a:ext cx="950616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4" name="Google Shape;2494;p10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2340" y="3141647"/>
            <a:ext cx="2905125" cy="17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5" name="Google Shape;2495;p106"/>
          <p:cNvSpPr/>
          <p:nvPr/>
        </p:nvSpPr>
        <p:spPr>
          <a:xfrm>
            <a:off x="3806652" y="3917886"/>
            <a:ext cx="950616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0" name="Google Shape;2500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2501" name="Google Shape;2501;p107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</a:t>
            </a:r>
            <a:r>
              <a:rPr lang="ko-KR" sz="4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구현 현황 및 SQL 작성 소개</a:t>
            </a:r>
            <a:endParaRPr sz="4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2" name="Google Shape;2502;p107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이형준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User_프로젝트 등록 – 투자 펀딩, 리워드 펀딩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User_등록 프로젝트 수정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Admin_등록 신청 프로젝트 검토 및 승인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Admin_카테고리 관리</a:t>
            </a:r>
            <a:endParaRPr sz="2800" b="0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500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03" name="Google Shape;2503;p107"/>
          <p:cNvSpPr txBox="1"/>
          <p:nvPr/>
        </p:nvSpPr>
        <p:spPr>
          <a:xfrm>
            <a:off x="1286933" y="5991494"/>
            <a:ext cx="8788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https://ezenteam2.github.io/EzenCrowdFunding/gr2_ysh/user/index02.html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08" name="Google Shape;2508;p108"/>
          <p:cNvGraphicFramePr/>
          <p:nvPr/>
        </p:nvGraphicFramePr>
        <p:xfrm>
          <a:off x="131604" y="115759"/>
          <a:ext cx="36937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100" b="0" u="none" strike="noStrike" cap="none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509" name="Google Shape;2509;p108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10" name="Google Shape;2510;p108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11" name="Google Shape;2511;p108"/>
          <p:cNvGraphicFramePr/>
          <p:nvPr/>
        </p:nvGraphicFramePr>
        <p:xfrm>
          <a:off x="8843382" y="836712"/>
          <a:ext cx="2952325" cy="212636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289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현재 진행 상황 나타냄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프로젝트를 만들기 위한 기본 정보를 수집</a:t>
                      </a:r>
                      <a:endParaRPr sz="1300" b="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(프로젝트 제목,</a:t>
                      </a:r>
                      <a:endParaRPr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목표 금액,</a:t>
                      </a:r>
                      <a:endParaRPr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프로젝트 진행 기간,</a:t>
                      </a:r>
                      <a:endParaRPr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프로젝트 대표 이미지,</a:t>
                      </a:r>
                      <a:endParaRPr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프로젝트 키워드)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2512" name="Google Shape;2512;p108"/>
          <p:cNvCxnSpPr/>
          <p:nvPr/>
        </p:nvCxnSpPr>
        <p:spPr>
          <a:xfrm>
            <a:off x="2994117" y="1628800"/>
            <a:ext cx="0" cy="4824536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13" name="Google Shape;2513;p108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프로젝트만들기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4" name="Google Shape;2514;p108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1. 기본정보</a:t>
            </a:r>
            <a:endParaRPr sz="11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5" name="Google Shape;2515;p10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스토리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6" name="Google Shape;2516;p108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리워드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7" name="Google Shape;2517;p108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제작자/부가정보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8" name="Google Shape;2518;p108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9" name="Google Shape;2519;p108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0" name="Google Shape;2520;p108"/>
          <p:cNvSpPr txBox="1"/>
          <p:nvPr/>
        </p:nvSpPr>
        <p:spPr>
          <a:xfrm>
            <a:off x="3614493" y="1704854"/>
            <a:ext cx="416538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프로젝트의 제목을 적어주세요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1" name="Google Shape;2521;p108"/>
          <p:cNvSpPr/>
          <p:nvPr/>
        </p:nvSpPr>
        <p:spPr>
          <a:xfrm>
            <a:off x="3703119" y="1981853"/>
            <a:ext cx="3545009" cy="317612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2" name="Google Shape;2522;p108"/>
          <p:cNvSpPr txBox="1"/>
          <p:nvPr/>
        </p:nvSpPr>
        <p:spPr>
          <a:xfrm>
            <a:off x="3639933" y="2391800"/>
            <a:ext cx="416538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목표 금액을 적어주세요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3" name="Google Shape;2523;p108"/>
          <p:cNvSpPr/>
          <p:nvPr/>
        </p:nvSpPr>
        <p:spPr>
          <a:xfrm>
            <a:off x="3703119" y="2751348"/>
            <a:ext cx="3545009" cy="317612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4" name="Google Shape;2524;p108"/>
          <p:cNvSpPr txBox="1"/>
          <p:nvPr/>
        </p:nvSpPr>
        <p:spPr>
          <a:xfrm>
            <a:off x="3703119" y="3224010"/>
            <a:ext cx="416538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프로젝트의 진행 기간을 적어주세요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5" name="Google Shape;2525;p108"/>
          <p:cNvSpPr/>
          <p:nvPr/>
        </p:nvSpPr>
        <p:spPr>
          <a:xfrm>
            <a:off x="3703119" y="3573016"/>
            <a:ext cx="1240753" cy="317612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6" name="Google Shape;2526;p108"/>
          <p:cNvSpPr txBox="1"/>
          <p:nvPr/>
        </p:nvSpPr>
        <p:spPr>
          <a:xfrm>
            <a:off x="5037656" y="3593322"/>
            <a:ext cx="87593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 남음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7" name="Google Shape;2527;p108" descr="C:\Users\ezen-033\Desktop\캡처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19465" y="3571165"/>
            <a:ext cx="1770185" cy="3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8" name="Google Shape;2528;p108"/>
          <p:cNvSpPr txBox="1"/>
          <p:nvPr/>
        </p:nvSpPr>
        <p:spPr>
          <a:xfrm>
            <a:off x="3703119" y="4041069"/>
            <a:ext cx="416538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대표 이미지를 등록해주세요.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9" name="Google Shape;2529;p108"/>
          <p:cNvSpPr/>
          <p:nvPr/>
        </p:nvSpPr>
        <p:spPr>
          <a:xfrm>
            <a:off x="3703119" y="4365104"/>
            <a:ext cx="3279134" cy="792088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0" name="Google Shape;2530;p108"/>
          <p:cNvSpPr txBox="1"/>
          <p:nvPr/>
        </p:nvSpPr>
        <p:spPr>
          <a:xfrm>
            <a:off x="3703119" y="5301209"/>
            <a:ext cx="416538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키워드를 적어주세요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1" name="Google Shape;2531;p108"/>
          <p:cNvSpPr/>
          <p:nvPr/>
        </p:nvSpPr>
        <p:spPr>
          <a:xfrm>
            <a:off x="3703119" y="5661248"/>
            <a:ext cx="3545009" cy="288032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키워드 입력 후 엔터를 눌러주세요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2" name="Google Shape;2532;p108"/>
          <p:cNvSpPr/>
          <p:nvPr/>
        </p:nvSpPr>
        <p:spPr>
          <a:xfrm>
            <a:off x="4855247" y="6172726"/>
            <a:ext cx="974878" cy="288032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다음단계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3" name="Google Shape;2533;p108"/>
          <p:cNvSpPr/>
          <p:nvPr/>
        </p:nvSpPr>
        <p:spPr>
          <a:xfrm>
            <a:off x="3495427" y="1520570"/>
            <a:ext cx="289014" cy="216024"/>
          </a:xfrm>
          <a:prstGeom prst="rect">
            <a:avLst/>
          </a:prstGeom>
          <a:solidFill>
            <a:srgbClr val="FF0000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4" name="Google Shape;2534;p108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9" name="Google Shape;2539;p109" descr="C:\Users\ezen-033\Desktop\화면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3712" y="235510"/>
            <a:ext cx="10644188" cy="49841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0" name="Google Shape;2540;p109"/>
          <p:cNvGrpSpPr/>
          <p:nvPr/>
        </p:nvGrpSpPr>
        <p:grpSpPr>
          <a:xfrm>
            <a:off x="188912" y="5219700"/>
            <a:ext cx="11317288" cy="1447800"/>
            <a:chOff x="188912" y="5219700"/>
            <a:chExt cx="11317288" cy="1447800"/>
          </a:xfrm>
        </p:grpSpPr>
        <p:pic>
          <p:nvPicPr>
            <p:cNvPr id="2541" name="Google Shape;2541;p109" descr="C:\Users\ezen-033\Desktop\sql6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88912" y="5219700"/>
              <a:ext cx="11317288" cy="1447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42" name="Google Shape;2542;p109"/>
            <p:cNvSpPr/>
            <p:nvPr/>
          </p:nvSpPr>
          <p:spPr>
            <a:xfrm>
              <a:off x="317500" y="5448300"/>
              <a:ext cx="838200" cy="2921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p109"/>
            <p:cNvSpPr/>
            <p:nvPr/>
          </p:nvSpPr>
          <p:spPr>
            <a:xfrm>
              <a:off x="3581400" y="5956300"/>
              <a:ext cx="1295400" cy="2921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p109"/>
            <p:cNvSpPr/>
            <p:nvPr/>
          </p:nvSpPr>
          <p:spPr>
            <a:xfrm>
              <a:off x="5003800" y="5448300"/>
              <a:ext cx="1295400" cy="2921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p109"/>
            <p:cNvSpPr/>
            <p:nvPr/>
          </p:nvSpPr>
          <p:spPr>
            <a:xfrm>
              <a:off x="317500" y="5740400"/>
              <a:ext cx="2590800" cy="2921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p109"/>
            <p:cNvSpPr/>
            <p:nvPr/>
          </p:nvSpPr>
          <p:spPr>
            <a:xfrm>
              <a:off x="3175000" y="5664200"/>
              <a:ext cx="2946400" cy="3302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51" name="Google Shape;2551;p110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52" name="Google Shape;2552;p110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53" name="Google Shape;2553;p110"/>
          <p:cNvGraphicFramePr/>
          <p:nvPr/>
        </p:nvGraphicFramePr>
        <p:xfrm>
          <a:off x="8843382" y="836712"/>
          <a:ext cx="2952325" cy="173012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289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현재 진행 상황 나타냄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프로젝트를 만들기 위한 기본 정보를 수집</a:t>
                      </a:r>
                      <a:endParaRPr sz="1300" b="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(프로젝트 소개 영상,</a:t>
                      </a:r>
                      <a:endParaRPr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이미지,</a:t>
                      </a:r>
                      <a:endParaRPr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프로젝트의 스토리)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2554" name="Google Shape;2554;p110"/>
          <p:cNvCxnSpPr/>
          <p:nvPr/>
        </p:nvCxnSpPr>
        <p:spPr>
          <a:xfrm>
            <a:off x="2994117" y="1628800"/>
            <a:ext cx="0" cy="4824536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55" name="Google Shape;2555;p110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프로젝트만들기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6" name="Google Shape;2556;p110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기본정보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7" name="Google Shape;2557;p110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2. 스토리</a:t>
            </a:r>
            <a:endParaRPr sz="11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8" name="Google Shape;2558;p110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리워드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9" name="Google Shape;2559;p1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제작자/부가정보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0" name="Google Shape;2560;p110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1" name="Google Shape;2561;p110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2" name="Google Shape;2562;p110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63" name="Google Shape;2563;p110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2564" name="Google Shape;2564;p110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프로젝트 소개 영상과 이미지를 등록해주세요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영상과 이미지를 함께 등록할 경우, 영상이 먼저 보여집니다.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p110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동영상 주소를 적어주세요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p110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YouTube주소를 입력해주세요</a:t>
              </a:r>
              <a:endParaRPr/>
            </a:p>
          </p:txBody>
        </p:sp>
        <p:sp>
          <p:nvSpPr>
            <p:cNvPr id="2567" name="Google Shape;2567;p110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이미지를 등록해주세요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p110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69" name="Google Shape;2569;p110" descr="C:\Users\ezen-033\Desktop\캡처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452398" y="2473179"/>
              <a:ext cx="265437" cy="3016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0" name="Google Shape;2570;p110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p110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72" name="Google Shape;2572;p110" descr="C:\Users\ezen-033\Desktop\캡처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190422" y="3452998"/>
              <a:ext cx="825918" cy="600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3" name="Google Shape;2573;p110" descr="C:\Users\ezen-033\Desktop\캡처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691863" y="3514164"/>
              <a:ext cx="542925" cy="447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4" name="Google Shape;2574;p110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110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프로젝트 스토리를 적어주세요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76" name="Google Shape;2576;p110" descr="C:\Users\ezen-033\Desktop\캡처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008783" y="4653136"/>
              <a:ext cx="2709051" cy="32385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2577" name="Google Shape;2577;p110"/>
          <p:cNvGraphicFramePr/>
          <p:nvPr/>
        </p:nvGraphicFramePr>
        <p:xfrm>
          <a:off x="131604" y="115759"/>
          <a:ext cx="36937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100" b="0" u="none" strike="noStrike" cap="none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2" name="Google Shape;2582;p111" descr="C:\Users\ezen-033\Desktop\2페이지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262" y="159208"/>
            <a:ext cx="11437938" cy="6698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2"/>
          <p:cNvSpPr/>
          <p:nvPr/>
        </p:nvSpPr>
        <p:spPr>
          <a:xfrm>
            <a:off x="757555" y="2982065"/>
            <a:ext cx="10515000" cy="1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데이터 베이스 설계 현황 소개</a:t>
            </a:r>
            <a:endParaRPr sz="4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7" name="Google Shape;2587;p112" descr="C:\Users\ezen-033\Desktop\2페이지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262" y="159208"/>
            <a:ext cx="11437938" cy="6698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8" name="Google Shape;2588;p112" descr="C:\Users\ezen-033\Desktop\sql6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5912" y="1104900"/>
            <a:ext cx="11317288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9" name="Google Shape;2589;p112"/>
          <p:cNvSpPr/>
          <p:nvPr/>
        </p:nvSpPr>
        <p:spPr>
          <a:xfrm>
            <a:off x="508000" y="1828800"/>
            <a:ext cx="2933700" cy="292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0" name="Google Shape;2590;p112"/>
          <p:cNvSpPr/>
          <p:nvPr/>
        </p:nvSpPr>
        <p:spPr>
          <a:xfrm>
            <a:off x="195262" y="6016625"/>
            <a:ext cx="1295400" cy="292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1" name="Google Shape;2591;p112" descr="C:\Users\ezen-033\Desktop\sql7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5492750"/>
            <a:ext cx="11633200" cy="10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2" name="Google Shape;2592;p112"/>
          <p:cNvSpPr/>
          <p:nvPr/>
        </p:nvSpPr>
        <p:spPr>
          <a:xfrm>
            <a:off x="2374900" y="6003925"/>
            <a:ext cx="2197100" cy="292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3" name="Google Shape;2593;p112"/>
          <p:cNvSpPr/>
          <p:nvPr/>
        </p:nvSpPr>
        <p:spPr>
          <a:xfrm>
            <a:off x="195262" y="6003925"/>
            <a:ext cx="1874838" cy="292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98" name="Google Shape;2598;p11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99" name="Google Shape;2599;p11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00" name="Google Shape;2600;p113"/>
          <p:cNvGraphicFramePr/>
          <p:nvPr/>
        </p:nvGraphicFramePr>
        <p:xfrm>
          <a:off x="8843382" y="836712"/>
          <a:ext cx="2952325" cy="173012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289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현재 진행 상황 나타냄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프로젝트를 만들기 위한 기본 정보를 수집</a:t>
                      </a:r>
                      <a:endParaRPr sz="1300" b="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(환불 및 교환 정책,</a:t>
                      </a:r>
                      <a:endParaRPr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문의 가능한 번호,</a:t>
                      </a:r>
                      <a:endParaRPr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문의 이메일)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2601" name="Google Shape;2601;p113"/>
          <p:cNvCxnSpPr/>
          <p:nvPr/>
        </p:nvCxnSpPr>
        <p:spPr>
          <a:xfrm>
            <a:off x="2994117" y="1628800"/>
            <a:ext cx="0" cy="4824536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02" name="Google Shape;2602;p113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프로젝트만들기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3" name="Google Shape;2603;p113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기본정보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4" name="Google Shape;2604;p113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2. 스토리</a:t>
            </a:r>
            <a:endParaRPr sz="11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5" name="Google Shape;2605;p113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리워드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6" name="Google Shape;2606;p113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제작자/부가정보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7" name="Google Shape;2607;p11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8" name="Google Shape;2608;p113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9" name="Google Shape;2609;p113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10" name="Google Shape;2610;p113"/>
          <p:cNvGrpSpPr/>
          <p:nvPr/>
        </p:nvGrpSpPr>
        <p:grpSpPr>
          <a:xfrm>
            <a:off x="3495427" y="1520570"/>
            <a:ext cx="4018577" cy="5004774"/>
            <a:chOff x="2840034" y="1520570"/>
            <a:chExt cx="3265094" cy="5004774"/>
          </a:xfrm>
        </p:grpSpPr>
        <p:sp>
          <p:nvSpPr>
            <p:cNvPr id="2611" name="Google Shape;2611;p113"/>
            <p:cNvSpPr txBox="1"/>
            <p:nvPr/>
          </p:nvSpPr>
          <p:spPr>
            <a:xfrm>
              <a:off x="2936776" y="1783849"/>
              <a:ext cx="2448272" cy="415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환불 및 교환 정책을 적어주세요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2" name="Google Shape;2612;p113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3" name="Google Shape;2613;p113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p113"/>
            <p:cNvSpPr txBox="1"/>
            <p:nvPr/>
          </p:nvSpPr>
          <p:spPr>
            <a:xfrm>
              <a:off x="2981600" y="2197334"/>
              <a:ext cx="2448272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진행자의 환불 및 교환 정책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5" name="Google Shape;2615;p113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p113"/>
            <p:cNvSpPr txBox="1"/>
            <p:nvPr/>
          </p:nvSpPr>
          <p:spPr>
            <a:xfrm>
              <a:off x="3012105" y="3312386"/>
              <a:ext cx="2448272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문의 가능한 번호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p113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8" name="Google Shape;2618;p113"/>
            <p:cNvSpPr txBox="1"/>
            <p:nvPr/>
          </p:nvSpPr>
          <p:spPr>
            <a:xfrm>
              <a:off x="3012105" y="4114409"/>
              <a:ext cx="2448272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문의 이메일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9" name="Google Shape;2619;p113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p113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1" name="Google Shape;2621;p113"/>
            <p:cNvSpPr txBox="1"/>
            <p:nvPr/>
          </p:nvSpPr>
          <p:spPr>
            <a:xfrm>
              <a:off x="3012105" y="4853154"/>
              <a:ext cx="2448272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환불 및 교환정책 기본사항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p113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다음단계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2623" name="Google Shape;2623;p113"/>
          <p:cNvGraphicFramePr/>
          <p:nvPr/>
        </p:nvGraphicFramePr>
        <p:xfrm>
          <a:off x="131604" y="115759"/>
          <a:ext cx="36937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100" b="0" u="none" strike="noStrike" cap="none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8" name="Google Shape;2628;p114" descr="C:\Users\ezen-033\Desktop\2페이지-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000" y="411162"/>
            <a:ext cx="7785100" cy="6180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9" name="Google Shape;2629;p114" descr="C:\Users\ezen-033\Desktop\sql8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54350" y="411162"/>
            <a:ext cx="9031288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0" name="Google Shape;2630;p114" descr="C:\Users\ezen-033\Desktop\sql9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0575" y="5086350"/>
            <a:ext cx="10917238" cy="150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1" name="Google Shape;2631;p114"/>
          <p:cNvSpPr/>
          <p:nvPr/>
        </p:nvSpPr>
        <p:spPr>
          <a:xfrm>
            <a:off x="3924300" y="5838825"/>
            <a:ext cx="1295400" cy="292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36" name="Google Shape;2636;p115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37" name="Google Shape;2637;p115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38" name="Google Shape;2638;p115"/>
          <p:cNvGraphicFramePr/>
          <p:nvPr/>
        </p:nvGraphicFramePr>
        <p:xfrm>
          <a:off x="8843382" y="836712"/>
          <a:ext cx="2952325" cy="252260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289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현재 진행 상황 나타냄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프로젝트를 만들기 위한 기본 정보를 수집</a:t>
                      </a:r>
                      <a:endParaRPr sz="1300" b="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(리워드 금액,</a:t>
                      </a:r>
                      <a:endParaRPr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리워드 제목,</a:t>
                      </a:r>
                      <a:endParaRPr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리워드 내용,</a:t>
                      </a:r>
                      <a:endParaRPr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예상 배송일,</a:t>
                      </a:r>
                      <a:endParaRPr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리워드 옵션,</a:t>
                      </a:r>
                      <a:endParaRPr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리워드 제공 가능 수</a:t>
                      </a:r>
                      <a:endParaRPr sz="1300" b="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)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2639" name="Google Shape;2639;p115"/>
          <p:cNvCxnSpPr/>
          <p:nvPr/>
        </p:nvCxnSpPr>
        <p:spPr>
          <a:xfrm>
            <a:off x="2994117" y="1628800"/>
            <a:ext cx="0" cy="4824536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40" name="Google Shape;2640;p115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프로젝트만들기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1" name="Google Shape;2641;p115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기본정보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2" name="Google Shape;2642;p115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스토리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3" name="Google Shape;2643;p115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3. 리워드</a:t>
            </a:r>
            <a:endParaRPr sz="11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4" name="Google Shape;2644;p115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제작자/부가정보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5" name="Google Shape;2645;p115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6" name="Google Shape;2646;p11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7" name="Google Shape;2647;p115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48" name="Google Shape;2648;p115"/>
          <p:cNvGrpSpPr/>
          <p:nvPr/>
        </p:nvGrpSpPr>
        <p:grpSpPr>
          <a:xfrm>
            <a:off x="3495427" y="1520571"/>
            <a:ext cx="4373078" cy="4860757"/>
            <a:chOff x="2840034" y="1520570"/>
            <a:chExt cx="3553126" cy="4860757"/>
          </a:xfrm>
        </p:grpSpPr>
        <p:sp>
          <p:nvSpPr>
            <p:cNvPr id="2649" name="Google Shape;2649;p115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프로젝트 리워드를 구성해주세요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p115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1" name="Google Shape;2651;p115"/>
            <p:cNvSpPr/>
            <p:nvPr/>
          </p:nvSpPr>
          <p:spPr>
            <a:xfrm>
              <a:off x="3944888" y="2233953"/>
              <a:ext cx="2304256" cy="330951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115"/>
            <p:cNvSpPr txBox="1"/>
            <p:nvPr/>
          </p:nvSpPr>
          <p:spPr>
            <a:xfrm>
              <a:off x="2936776" y="2260928"/>
              <a:ext cx="244827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리워드 금액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p115"/>
            <p:cNvSpPr txBox="1"/>
            <p:nvPr/>
          </p:nvSpPr>
          <p:spPr>
            <a:xfrm>
              <a:off x="2936776" y="2902747"/>
              <a:ext cx="10081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리워드제목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p115"/>
            <p:cNvSpPr/>
            <p:nvPr/>
          </p:nvSpPr>
          <p:spPr>
            <a:xfrm>
              <a:off x="3944888" y="2848795"/>
              <a:ext cx="2304256" cy="330951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115"/>
            <p:cNvSpPr txBox="1"/>
            <p:nvPr/>
          </p:nvSpPr>
          <p:spPr>
            <a:xfrm>
              <a:off x="2936776" y="3429000"/>
              <a:ext cx="10081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리워드내용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p115"/>
            <p:cNvSpPr/>
            <p:nvPr/>
          </p:nvSpPr>
          <p:spPr>
            <a:xfrm>
              <a:off x="3944888" y="3429000"/>
              <a:ext cx="2304256" cy="864096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115"/>
            <p:cNvSpPr txBox="1"/>
            <p:nvPr/>
          </p:nvSpPr>
          <p:spPr>
            <a:xfrm>
              <a:off x="2936776" y="4437112"/>
              <a:ext cx="10081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예상 배송일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58" name="Google Shape;2658;p115" descr="C:\Users\ezen-033\Desktop\캡처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003552" y="4417078"/>
              <a:ext cx="1381496" cy="3170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9" name="Google Shape;2659;p115"/>
            <p:cNvSpPr txBox="1"/>
            <p:nvPr/>
          </p:nvSpPr>
          <p:spPr>
            <a:xfrm>
              <a:off x="2936776" y="4941168"/>
              <a:ext cx="10081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리워드 옵션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Google Shape;2660;p115"/>
            <p:cNvSpPr/>
            <p:nvPr/>
          </p:nvSpPr>
          <p:spPr>
            <a:xfrm>
              <a:off x="3944888" y="4887216"/>
              <a:ext cx="2304256" cy="330951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리워드옵션 추가하기</a:t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Google Shape;2661;p115"/>
            <p:cNvSpPr/>
            <p:nvPr/>
          </p:nvSpPr>
          <p:spPr>
            <a:xfrm>
              <a:off x="3451512" y="5949280"/>
              <a:ext cx="749412" cy="28803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등록</a:t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p115"/>
            <p:cNvSpPr/>
            <p:nvPr/>
          </p:nvSpPr>
          <p:spPr>
            <a:xfrm>
              <a:off x="4520952" y="5949280"/>
              <a:ext cx="749412" cy="28803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초기화</a:t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p115"/>
            <p:cNvSpPr/>
            <p:nvPr/>
          </p:nvSpPr>
          <p:spPr>
            <a:xfrm>
              <a:off x="2841594" y="2130188"/>
              <a:ext cx="3551566" cy="4251139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p115"/>
            <p:cNvSpPr txBox="1"/>
            <p:nvPr/>
          </p:nvSpPr>
          <p:spPr>
            <a:xfrm>
              <a:off x="2936776" y="5373216"/>
              <a:ext cx="100811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리워드 제공가능 수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p115"/>
            <p:cNvSpPr/>
            <p:nvPr/>
          </p:nvSpPr>
          <p:spPr>
            <a:xfrm>
              <a:off x="3944888" y="5438572"/>
              <a:ext cx="2304256" cy="330951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2666" name="Google Shape;2666;p115"/>
          <p:cNvGraphicFramePr/>
          <p:nvPr/>
        </p:nvGraphicFramePr>
        <p:xfrm>
          <a:off x="131604" y="115759"/>
          <a:ext cx="36937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100" b="0" u="none" strike="noStrike" cap="none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71" name="Google Shape;2671;p116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72" name="Google Shape;2672;p116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73" name="Google Shape;2673;p116"/>
          <p:cNvGraphicFramePr/>
          <p:nvPr/>
        </p:nvGraphicFramePr>
        <p:xfrm>
          <a:off x="8843382" y="836712"/>
          <a:ext cx="2952325" cy="146712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289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현재 진행 상황 나타냄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프로젝트를 만들기 위한 기본 정보를 수집</a:t>
                      </a:r>
                      <a:endParaRPr sz="1300" b="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(등록된 리워드 미리보기)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2674" name="Google Shape;2674;p116"/>
          <p:cNvCxnSpPr/>
          <p:nvPr/>
        </p:nvCxnSpPr>
        <p:spPr>
          <a:xfrm>
            <a:off x="2994117" y="1628800"/>
            <a:ext cx="0" cy="4824536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75" name="Google Shape;2675;p116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프로젝트만들기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6" name="Google Shape;2676;p116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기본정보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7" name="Google Shape;2677;p116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스토리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8" name="Google Shape;2678;p116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3. 리워드</a:t>
            </a:r>
            <a:endParaRPr sz="11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9" name="Google Shape;2679;p116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제작자/부가정보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0" name="Google Shape;2680;p116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1" name="Google Shape;2681;p116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2" name="Google Shape;2682;p116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3" name="Google Shape;2683;p116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2684" name="Google Shape;2684;p116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등록된 리워드 미리보기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5" name="Google Shape;2685;p116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Google Shape;2686;p116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87" name="Google Shape;2687;p116" descr="C:\Users\ezen-033\Desktop\캡처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944888" y="2260994"/>
              <a:ext cx="2232248" cy="29293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88" name="Google Shape;2688;p116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다음단계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2689" name="Google Shape;2689;p116"/>
          <p:cNvGraphicFramePr/>
          <p:nvPr/>
        </p:nvGraphicFramePr>
        <p:xfrm>
          <a:off x="131604" y="115759"/>
          <a:ext cx="36937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100" b="0" u="none" strike="noStrike" cap="none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4" name="Google Shape;2694;p117" descr="C:\Users\ezen-033\Desktop\3페이지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475" y="341313"/>
            <a:ext cx="8854109" cy="5678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9" name="Google Shape;2699;p118" descr="C:\Users\ezen-033\Desktop\3페이지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250" y="190500"/>
            <a:ext cx="9315450" cy="6311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0" name="Google Shape;2700;p118" descr="C:\Users\ezen-033\Desktop\sql10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1475" y="5724419"/>
            <a:ext cx="11315996" cy="80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05" name="Google Shape;2705;p119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06" name="Google Shape;2706;p11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07" name="Google Shape;2707;p119"/>
          <p:cNvGraphicFramePr/>
          <p:nvPr/>
        </p:nvGraphicFramePr>
        <p:xfrm>
          <a:off x="8843382" y="836712"/>
          <a:ext cx="2952325" cy="192824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289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현재 진행 상황 나타냄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프로젝트를 만들기 위한 기본 정보를 수집</a:t>
                      </a:r>
                      <a:endParaRPr sz="1300" b="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(거래 은행,</a:t>
                      </a:r>
                      <a:endParaRPr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계좌번호,</a:t>
                      </a:r>
                      <a:endParaRPr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예금주명,</a:t>
                      </a:r>
                      <a:endParaRPr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통장 사본 이미지)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2708" name="Google Shape;2708;p119"/>
          <p:cNvCxnSpPr/>
          <p:nvPr/>
        </p:nvCxnSpPr>
        <p:spPr>
          <a:xfrm>
            <a:off x="2994117" y="1628800"/>
            <a:ext cx="0" cy="4824536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09" name="Google Shape;2709;p119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프로젝트만들기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0" name="Google Shape;2710;p119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기본정보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1" name="Google Shape;2711;p119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스토리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2" name="Google Shape;2712;p11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리워드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3" name="Google Shape;2713;p119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4. 제작자/부가정보</a:t>
            </a:r>
            <a:endParaRPr sz="11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4" name="Google Shape;2714;p119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5" name="Google Shape;2715;p119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6" name="Google Shape;2716;p119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17" name="Google Shape;2717;p119"/>
          <p:cNvGrpSpPr/>
          <p:nvPr/>
        </p:nvGrpSpPr>
        <p:grpSpPr>
          <a:xfrm>
            <a:off x="3495427" y="1520570"/>
            <a:ext cx="3664076" cy="4932766"/>
            <a:chOff x="2840034" y="1520570"/>
            <a:chExt cx="2977062" cy="4932766"/>
          </a:xfrm>
        </p:grpSpPr>
        <p:sp>
          <p:nvSpPr>
            <p:cNvPr id="2718" name="Google Shape;2718;p119"/>
            <p:cNvSpPr txBox="1"/>
            <p:nvPr/>
          </p:nvSpPr>
          <p:spPr>
            <a:xfrm>
              <a:off x="2936776" y="1783849"/>
              <a:ext cx="2880320" cy="415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계좌 정보를 입력해주세요.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프로젝트 종료 후 입금받으실 계좌를 입력해주세요.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9" name="Google Shape;2719;p119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0" name="Google Shape;2720;p119"/>
            <p:cNvSpPr txBox="1"/>
            <p:nvPr/>
          </p:nvSpPr>
          <p:spPr>
            <a:xfrm>
              <a:off x="2936776" y="2252287"/>
              <a:ext cx="244827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거래 은행을 선택해주세요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1" name="Google Shape;2721;p119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2" name="Google Shape;2722;p119"/>
            <p:cNvSpPr txBox="1"/>
            <p:nvPr/>
          </p:nvSpPr>
          <p:spPr>
            <a:xfrm>
              <a:off x="2936776" y="3055242"/>
              <a:ext cx="208823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계좌번호를 적어주세요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3" name="Google Shape;2723;p119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4" name="Google Shape;2724;p119"/>
            <p:cNvSpPr txBox="1"/>
            <p:nvPr/>
          </p:nvSpPr>
          <p:spPr>
            <a:xfrm>
              <a:off x="2936776" y="3728065"/>
              <a:ext cx="208823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예금주명을 적어주세요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5" name="Google Shape;2725;p119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6" name="Google Shape;2726;p119"/>
            <p:cNvSpPr txBox="1"/>
            <p:nvPr/>
          </p:nvSpPr>
          <p:spPr>
            <a:xfrm>
              <a:off x="2936776" y="4509120"/>
              <a:ext cx="2376264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통장 사본 이미지를 올려주세요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27" name="Google Shape;2727;p119" descr="C:\Users\ezen-033\Desktop\캡처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39826" y="4783807"/>
              <a:ext cx="1841166" cy="1257382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sp>
          <p:nvSpPr>
            <p:cNvPr id="2728" name="Google Shape;2728;p119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저장하기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2729" name="Google Shape;2729;p119"/>
          <p:cNvGraphicFramePr/>
          <p:nvPr/>
        </p:nvGraphicFramePr>
        <p:xfrm>
          <a:off x="131604" y="115759"/>
          <a:ext cx="36937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100" b="0" u="none" strike="noStrike" cap="none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4" name="Google Shape;2734;p120" descr="C:\Users\ezen-033\Desktop\바뀐거.PNG"/>
          <p:cNvPicPr preferRelativeResize="0"/>
          <p:nvPr/>
        </p:nvPicPr>
        <p:blipFill rotWithShape="1">
          <a:blip r:embed="rId3">
            <a:alphaModFix/>
          </a:blip>
          <a:srcRect b="16572"/>
          <a:stretch/>
        </p:blipFill>
        <p:spPr>
          <a:xfrm>
            <a:off x="124562" y="152805"/>
            <a:ext cx="11942876" cy="549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735" name="Google Shape;2735;p120"/>
          <p:cNvSpPr/>
          <p:nvPr/>
        </p:nvSpPr>
        <p:spPr>
          <a:xfrm>
            <a:off x="3505200" y="2044700"/>
            <a:ext cx="1803400" cy="419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6" name="Google Shape;2736;p120" descr="C:\Users\ezen-033\Desktop\sql5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7543" y="800099"/>
            <a:ext cx="10193338" cy="63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1" name="Google Shape;2741;p121" descr="C:\Users\ezen-033\Desktop\바뀐거.PNG"/>
          <p:cNvPicPr preferRelativeResize="0"/>
          <p:nvPr/>
        </p:nvPicPr>
        <p:blipFill rotWithShape="1">
          <a:blip r:embed="rId3">
            <a:alphaModFix/>
          </a:blip>
          <a:srcRect b="17894"/>
          <a:stretch/>
        </p:blipFill>
        <p:spPr>
          <a:xfrm>
            <a:off x="141505" y="113490"/>
            <a:ext cx="11942876" cy="5411821"/>
          </a:xfrm>
          <a:prstGeom prst="rect">
            <a:avLst/>
          </a:prstGeom>
          <a:noFill/>
          <a:ln>
            <a:noFill/>
          </a:ln>
        </p:spPr>
      </p:pic>
      <p:sp>
        <p:nvSpPr>
          <p:cNvPr id="2742" name="Google Shape;2742;p121"/>
          <p:cNvSpPr/>
          <p:nvPr/>
        </p:nvSpPr>
        <p:spPr>
          <a:xfrm>
            <a:off x="3505200" y="2044700"/>
            <a:ext cx="1803400" cy="419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3" name="Google Shape;2743;p121" descr="C:\Users\ezen-033\Desktop\sql9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5593" y="1612900"/>
            <a:ext cx="10917238" cy="150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4" name="Google Shape;2744;p121"/>
          <p:cNvSpPr/>
          <p:nvPr/>
        </p:nvSpPr>
        <p:spPr>
          <a:xfrm>
            <a:off x="195593" y="2616200"/>
            <a:ext cx="1295400" cy="292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5" name="Google Shape;2745;p121"/>
          <p:cNvSpPr/>
          <p:nvPr/>
        </p:nvSpPr>
        <p:spPr>
          <a:xfrm>
            <a:off x="1663700" y="2628900"/>
            <a:ext cx="1295400" cy="292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6" name="Google Shape;2746;p121"/>
          <p:cNvSpPr/>
          <p:nvPr/>
        </p:nvSpPr>
        <p:spPr>
          <a:xfrm>
            <a:off x="3111500" y="2641600"/>
            <a:ext cx="1447800" cy="292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600" y="0"/>
            <a:ext cx="1218672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3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3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8" name="Google Shape;338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57591" y="122759"/>
            <a:ext cx="9850001" cy="6574374"/>
          </a:xfrm>
          <a:prstGeom prst="rect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1" name="Google Shape;2751;p122" descr="C:\Users\ezen-033\Desktop\EzenCrowdFunding2\gr2_lhj\안드xml\모바일페이지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1650" y="149225"/>
            <a:ext cx="3695700" cy="6535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2" name="Google Shape;2752;p122" descr="C:\Users\ezen-033\Desktop\모바일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0838" y="62706"/>
            <a:ext cx="5114925" cy="670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7" name="Google Shape;2757;p123" descr="C:\Users\ezen-033\Desktop\모바일2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838" y="241300"/>
            <a:ext cx="5114925" cy="64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8" name="Google Shape;2758;p123" descr="C:\Users\ezen-033\Desktop\모바일2-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03950" y="76200"/>
            <a:ext cx="5067300" cy="659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3" name="Google Shape;2763;p124" descr="C:\Users\ezen-033\Desktop\EzenCrowdFunding2\gr2_lhj\안드xml\모바일페이지2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2400" y="279400"/>
            <a:ext cx="3657600" cy="6478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4" name="Google Shape;2764;p124" descr="C:\Users\ezen-033\Desktop\EzenCrowdFunding2\gr2_lhj\안드xml\모바일페이지2-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7413" y="279400"/>
            <a:ext cx="3686175" cy="647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9" name="Google Shape;2769;p125" descr="C:\Users\ezen-033\Desktop\EzenCrowdFunding2\gr2_lhj\안드xml\모바일페이지3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1988" y="169862"/>
            <a:ext cx="3705225" cy="6469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0" name="Google Shape;2770;p125" descr="C:\Users\ezen-033\Desktop\EzenCrowdFunding2\gr2_lhj\안드xml\모바일페이지3-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73713" y="169862"/>
            <a:ext cx="3686175" cy="6535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5" name="Google Shape;2775;p126"/>
          <p:cNvGraphicFramePr/>
          <p:nvPr/>
        </p:nvGraphicFramePr>
        <p:xfrm>
          <a:off x="131604" y="115759"/>
          <a:ext cx="36937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100" b="0" u="none" strike="noStrike" cap="none">
                          <a:solidFill>
                            <a:schemeClr val="dk1"/>
                          </a:solidFill>
                        </a:rPr>
                        <a:t>admin_w_hj_edit_category</a:t>
                      </a:r>
                      <a:endParaRPr sz="11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카테고리 관리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776" name="Google Shape;2776;p126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77" name="Google Shape;2777;p126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78" name="Google Shape;2778;p126"/>
          <p:cNvGraphicFramePr/>
          <p:nvPr/>
        </p:nvGraphicFramePr>
        <p:xfrm>
          <a:off x="8843382" y="836712"/>
          <a:ext cx="2952325" cy="173012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289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전체적 레이아웃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카테고리 우선순위에 따라 상품선택 페이지에 보여짐.</a:t>
                      </a:r>
                      <a:endParaRPr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b="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카테고리명을 클릭하여</a:t>
                      </a:r>
                      <a:endParaRPr sz="1300" b="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카테고리명 수정.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79" name="Google Shape;2779;p126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0" name="Google Shape;2780;p126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1" name="Google Shape;2781;p126"/>
          <p:cNvSpPr/>
          <p:nvPr/>
        </p:nvSpPr>
        <p:spPr>
          <a:xfrm>
            <a:off x="1048585" y="2852936"/>
            <a:ext cx="6964068" cy="3456384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2" name="Google Shape;2782;p126"/>
          <p:cNvSpPr/>
          <p:nvPr/>
        </p:nvSpPr>
        <p:spPr>
          <a:xfrm>
            <a:off x="1109425" y="2276872"/>
            <a:ext cx="821189" cy="288032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추가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3" name="Google Shape;2783;p126"/>
          <p:cNvSpPr/>
          <p:nvPr/>
        </p:nvSpPr>
        <p:spPr>
          <a:xfrm>
            <a:off x="3328530" y="2276872"/>
            <a:ext cx="3742347" cy="288032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4" name="Google Shape;2784;p126"/>
          <p:cNvSpPr/>
          <p:nvPr/>
        </p:nvSpPr>
        <p:spPr>
          <a:xfrm>
            <a:off x="7336753" y="2276872"/>
            <a:ext cx="709002" cy="288032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검색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85" name="Google Shape;2785;p126"/>
          <p:cNvCxnSpPr/>
          <p:nvPr/>
        </p:nvCxnSpPr>
        <p:spPr>
          <a:xfrm>
            <a:off x="1020800" y="3212976"/>
            <a:ext cx="7024955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86" name="Google Shape;2786;p126"/>
          <p:cNvSpPr/>
          <p:nvPr/>
        </p:nvSpPr>
        <p:spPr>
          <a:xfrm>
            <a:off x="1044362" y="2852936"/>
            <a:ext cx="951316" cy="36004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우선순위</a:t>
            </a:r>
            <a:endParaRPr/>
          </a:p>
        </p:txBody>
      </p:sp>
      <p:sp>
        <p:nvSpPr>
          <p:cNvPr id="2787" name="Google Shape;2787;p126"/>
          <p:cNvSpPr/>
          <p:nvPr/>
        </p:nvSpPr>
        <p:spPr>
          <a:xfrm>
            <a:off x="1995677" y="2852936"/>
            <a:ext cx="5075199" cy="36004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카테고리명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88" name="Google Shape;2788;p126"/>
          <p:cNvCxnSpPr/>
          <p:nvPr/>
        </p:nvCxnSpPr>
        <p:spPr>
          <a:xfrm>
            <a:off x="1020800" y="3573016"/>
            <a:ext cx="7024955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89" name="Google Shape;2789;p126"/>
          <p:cNvSpPr/>
          <p:nvPr/>
        </p:nvSpPr>
        <p:spPr>
          <a:xfrm>
            <a:off x="1044362" y="3212976"/>
            <a:ext cx="951316" cy="36004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0" name="Google Shape;2790;p126"/>
          <p:cNvSpPr/>
          <p:nvPr/>
        </p:nvSpPr>
        <p:spPr>
          <a:xfrm>
            <a:off x="1995677" y="3212976"/>
            <a:ext cx="5075198" cy="36004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IT, 가전, 테크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1" name="Google Shape;2791;p126"/>
          <p:cNvSpPr/>
          <p:nvPr/>
        </p:nvSpPr>
        <p:spPr>
          <a:xfrm>
            <a:off x="7159503" y="3248980"/>
            <a:ext cx="797627" cy="288032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/>
          </a:p>
        </p:txBody>
      </p:sp>
      <p:sp>
        <p:nvSpPr>
          <p:cNvPr id="2792" name="Google Shape;2792;p126"/>
          <p:cNvSpPr txBox="1"/>
          <p:nvPr/>
        </p:nvSpPr>
        <p:spPr>
          <a:xfrm>
            <a:off x="1520020" y="1628582"/>
            <a:ext cx="60382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관리자 페이지(카테고리 관리)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3" name="Google Shape;2793;p126"/>
          <p:cNvSpPr/>
          <p:nvPr/>
        </p:nvSpPr>
        <p:spPr>
          <a:xfrm>
            <a:off x="937180" y="2744924"/>
            <a:ext cx="289014" cy="216024"/>
          </a:xfrm>
          <a:prstGeom prst="rect">
            <a:avLst/>
          </a:prstGeom>
          <a:solidFill>
            <a:srgbClr val="FF0000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94" name="Google Shape;2794;p126"/>
          <p:cNvCxnSpPr/>
          <p:nvPr/>
        </p:nvCxnSpPr>
        <p:spPr>
          <a:xfrm>
            <a:off x="1020800" y="3573016"/>
            <a:ext cx="7024955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95" name="Google Shape;2795;p126"/>
          <p:cNvCxnSpPr/>
          <p:nvPr/>
        </p:nvCxnSpPr>
        <p:spPr>
          <a:xfrm>
            <a:off x="1020800" y="3933056"/>
            <a:ext cx="7024955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96" name="Google Shape;2796;p126"/>
          <p:cNvSpPr/>
          <p:nvPr/>
        </p:nvSpPr>
        <p:spPr>
          <a:xfrm>
            <a:off x="1044362" y="3573016"/>
            <a:ext cx="951316" cy="36004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7" name="Google Shape;2797;p126"/>
          <p:cNvSpPr/>
          <p:nvPr/>
        </p:nvSpPr>
        <p:spPr>
          <a:xfrm>
            <a:off x="1995677" y="3573016"/>
            <a:ext cx="5075198" cy="36004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패션, 잡화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8" name="Google Shape;2798;p126"/>
          <p:cNvSpPr/>
          <p:nvPr/>
        </p:nvSpPr>
        <p:spPr>
          <a:xfrm>
            <a:off x="7159503" y="3609020"/>
            <a:ext cx="797627" cy="288032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/>
          </a:p>
        </p:txBody>
      </p:sp>
      <p:cxnSp>
        <p:nvCxnSpPr>
          <p:cNvPr id="2799" name="Google Shape;2799;p126"/>
          <p:cNvCxnSpPr/>
          <p:nvPr/>
        </p:nvCxnSpPr>
        <p:spPr>
          <a:xfrm>
            <a:off x="1020800" y="3933056"/>
            <a:ext cx="7024955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00" name="Google Shape;2800;p126"/>
          <p:cNvCxnSpPr/>
          <p:nvPr/>
        </p:nvCxnSpPr>
        <p:spPr>
          <a:xfrm>
            <a:off x="1020800" y="3933056"/>
            <a:ext cx="7024955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01" name="Google Shape;2801;p126"/>
          <p:cNvCxnSpPr/>
          <p:nvPr/>
        </p:nvCxnSpPr>
        <p:spPr>
          <a:xfrm>
            <a:off x="1020800" y="4293096"/>
            <a:ext cx="7024955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02" name="Google Shape;2802;p126"/>
          <p:cNvSpPr/>
          <p:nvPr/>
        </p:nvSpPr>
        <p:spPr>
          <a:xfrm>
            <a:off x="1044362" y="3933056"/>
            <a:ext cx="951316" cy="36004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3" name="Google Shape;2803;p126"/>
          <p:cNvSpPr/>
          <p:nvPr/>
        </p:nvSpPr>
        <p:spPr>
          <a:xfrm>
            <a:off x="1995677" y="3933056"/>
            <a:ext cx="5075198" cy="36004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뷰티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4" name="Google Shape;2804;p126"/>
          <p:cNvSpPr/>
          <p:nvPr/>
        </p:nvSpPr>
        <p:spPr>
          <a:xfrm>
            <a:off x="7159503" y="3969060"/>
            <a:ext cx="797627" cy="288032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/>
          </a:p>
        </p:txBody>
      </p:sp>
      <p:cxnSp>
        <p:nvCxnSpPr>
          <p:cNvPr id="2805" name="Google Shape;2805;p126"/>
          <p:cNvCxnSpPr/>
          <p:nvPr/>
        </p:nvCxnSpPr>
        <p:spPr>
          <a:xfrm>
            <a:off x="1020800" y="4301063"/>
            <a:ext cx="7024955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06" name="Google Shape;2806;p126"/>
          <p:cNvCxnSpPr/>
          <p:nvPr/>
        </p:nvCxnSpPr>
        <p:spPr>
          <a:xfrm>
            <a:off x="1020800" y="4301063"/>
            <a:ext cx="7024955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07" name="Google Shape;2807;p126"/>
          <p:cNvCxnSpPr/>
          <p:nvPr/>
        </p:nvCxnSpPr>
        <p:spPr>
          <a:xfrm>
            <a:off x="1020800" y="4661103"/>
            <a:ext cx="7024955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08" name="Google Shape;2808;p126"/>
          <p:cNvSpPr/>
          <p:nvPr/>
        </p:nvSpPr>
        <p:spPr>
          <a:xfrm>
            <a:off x="1044362" y="4301063"/>
            <a:ext cx="951316" cy="36004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9" name="Google Shape;2809;p126"/>
          <p:cNvSpPr/>
          <p:nvPr/>
        </p:nvSpPr>
        <p:spPr>
          <a:xfrm>
            <a:off x="1995677" y="4301063"/>
            <a:ext cx="5075198" cy="36004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푸드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0" name="Google Shape;2810;p126"/>
          <p:cNvSpPr/>
          <p:nvPr/>
        </p:nvSpPr>
        <p:spPr>
          <a:xfrm>
            <a:off x="7159503" y="4337067"/>
            <a:ext cx="797627" cy="288032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/>
          </a:p>
        </p:txBody>
      </p:sp>
      <p:cxnSp>
        <p:nvCxnSpPr>
          <p:cNvPr id="2811" name="Google Shape;2811;p126"/>
          <p:cNvCxnSpPr/>
          <p:nvPr/>
        </p:nvCxnSpPr>
        <p:spPr>
          <a:xfrm>
            <a:off x="1020800" y="4661103"/>
            <a:ext cx="7024955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12" name="Google Shape;2812;p126"/>
          <p:cNvCxnSpPr/>
          <p:nvPr/>
        </p:nvCxnSpPr>
        <p:spPr>
          <a:xfrm>
            <a:off x="1020800" y="4661103"/>
            <a:ext cx="7024955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13" name="Google Shape;2813;p126"/>
          <p:cNvCxnSpPr/>
          <p:nvPr/>
        </p:nvCxnSpPr>
        <p:spPr>
          <a:xfrm>
            <a:off x="1020800" y="5021143"/>
            <a:ext cx="7024955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14" name="Google Shape;2814;p126"/>
          <p:cNvSpPr/>
          <p:nvPr/>
        </p:nvSpPr>
        <p:spPr>
          <a:xfrm>
            <a:off x="1044362" y="4661103"/>
            <a:ext cx="951316" cy="36004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5" name="Google Shape;2815;p126"/>
          <p:cNvSpPr/>
          <p:nvPr/>
        </p:nvSpPr>
        <p:spPr>
          <a:xfrm>
            <a:off x="1995677" y="4661103"/>
            <a:ext cx="5075198" cy="36004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홈리빙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6" name="Google Shape;2816;p126"/>
          <p:cNvSpPr/>
          <p:nvPr/>
        </p:nvSpPr>
        <p:spPr>
          <a:xfrm>
            <a:off x="7159503" y="4697107"/>
            <a:ext cx="797627" cy="288032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/>
          </a:p>
        </p:txBody>
      </p:sp>
      <p:cxnSp>
        <p:nvCxnSpPr>
          <p:cNvPr id="2817" name="Google Shape;2817;p126"/>
          <p:cNvCxnSpPr/>
          <p:nvPr/>
        </p:nvCxnSpPr>
        <p:spPr>
          <a:xfrm>
            <a:off x="1020800" y="5021143"/>
            <a:ext cx="7024955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18" name="Google Shape;2818;p126"/>
          <p:cNvCxnSpPr/>
          <p:nvPr/>
        </p:nvCxnSpPr>
        <p:spPr>
          <a:xfrm>
            <a:off x="1020800" y="5021143"/>
            <a:ext cx="7024955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19" name="Google Shape;2819;p126"/>
          <p:cNvCxnSpPr/>
          <p:nvPr/>
        </p:nvCxnSpPr>
        <p:spPr>
          <a:xfrm>
            <a:off x="1020800" y="5381183"/>
            <a:ext cx="7024955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20" name="Google Shape;2820;p126"/>
          <p:cNvSpPr/>
          <p:nvPr/>
        </p:nvSpPr>
        <p:spPr>
          <a:xfrm>
            <a:off x="1044362" y="5021143"/>
            <a:ext cx="951316" cy="36004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1" name="Google Shape;2821;p126"/>
          <p:cNvSpPr/>
          <p:nvPr/>
        </p:nvSpPr>
        <p:spPr>
          <a:xfrm>
            <a:off x="1995677" y="5021143"/>
            <a:ext cx="5075198" cy="36004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여행, 레저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2" name="Google Shape;2822;p126"/>
          <p:cNvSpPr/>
          <p:nvPr/>
        </p:nvSpPr>
        <p:spPr>
          <a:xfrm>
            <a:off x="7159503" y="5057147"/>
            <a:ext cx="797627" cy="288032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/>
          </a:p>
        </p:txBody>
      </p:sp>
      <p:sp>
        <p:nvSpPr>
          <p:cNvPr id="2823" name="Google Shape;2823;p126"/>
          <p:cNvSpPr/>
          <p:nvPr/>
        </p:nvSpPr>
        <p:spPr>
          <a:xfrm>
            <a:off x="3968994" y="5958952"/>
            <a:ext cx="821189" cy="288032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저장</a:t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8" name="Google Shape;2828;p127" descr="C:\Users\ezen-033\Desktop\카테고리관리수정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950" y="177800"/>
            <a:ext cx="10102850" cy="6577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3" name="Google Shape;2833;p128" descr="C:\Users\ezen-033\Desktop\카테고리관리수정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2300" y="560389"/>
            <a:ext cx="10448418" cy="3300412"/>
          </a:xfrm>
          <a:prstGeom prst="rect">
            <a:avLst/>
          </a:prstGeom>
          <a:noFill/>
          <a:ln>
            <a:noFill/>
          </a:ln>
        </p:spPr>
      </p:pic>
      <p:sp>
        <p:nvSpPr>
          <p:cNvPr id="2834" name="Google Shape;2834;p128"/>
          <p:cNvSpPr/>
          <p:nvPr/>
        </p:nvSpPr>
        <p:spPr>
          <a:xfrm>
            <a:off x="622300" y="863600"/>
            <a:ext cx="850900" cy="482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5" name="Google Shape;2835;p128"/>
          <p:cNvSpPr txBox="1"/>
          <p:nvPr/>
        </p:nvSpPr>
        <p:spPr>
          <a:xfrm>
            <a:off x="5143500" y="897235"/>
            <a:ext cx="54864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추가버튼이 클릭 될 때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아래 추가 form의 hidden 속성이 true-false가 번갈아서 바뀜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6" name="Google Shape;2836;p128" descr="C:\Users\ezen-033\Desktop\카테고리관리5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4329" y="4186238"/>
            <a:ext cx="5124521" cy="959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1" name="Google Shape;2841;p129" descr="C:\Users\ezen-033\Desktop\카테고리관리수정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0200" y="431800"/>
            <a:ext cx="11312804" cy="608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2" name="Google Shape;2842;p129"/>
          <p:cNvSpPr/>
          <p:nvPr/>
        </p:nvSpPr>
        <p:spPr>
          <a:xfrm>
            <a:off x="330200" y="1533526"/>
            <a:ext cx="3454400" cy="723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3" name="Google Shape;2843;p129" descr="C:\Users\ezen-033\Desktop\카테고리관리6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1436688"/>
            <a:ext cx="4876800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4" name="Google Shape;2844;p129" descr="C:\Users\ezen-033\Desktop\카테고리관리7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3813" y="4635056"/>
            <a:ext cx="9285287" cy="2070544"/>
          </a:xfrm>
          <a:prstGeom prst="rect">
            <a:avLst/>
          </a:prstGeom>
          <a:noFill/>
          <a:ln>
            <a:noFill/>
          </a:ln>
        </p:spPr>
      </p:pic>
      <p:sp>
        <p:nvSpPr>
          <p:cNvPr id="2845" name="Google Shape;2845;p129"/>
          <p:cNvSpPr/>
          <p:nvPr/>
        </p:nvSpPr>
        <p:spPr>
          <a:xfrm>
            <a:off x="228600" y="3222626"/>
            <a:ext cx="11414404" cy="723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0" name="Google Shape;2850;p130" descr="C:\Users\ezen-033\Desktop\카테고리관리수정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0200" y="431800"/>
            <a:ext cx="11312804" cy="608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1" name="Google Shape;2851;p130" descr="C:\Users\ezen-033\Desktop\sql1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0200" y="245291"/>
            <a:ext cx="11461750" cy="846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2" name="Google Shape;2852;p130" descr="C:\Users\ezen-033\Desktop\sql12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99112" y="2111375"/>
            <a:ext cx="6192838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3" name="Google Shape;2853;p130" descr="C:\Users\ezen-033\Desktop\sql13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58975" y="5068888"/>
            <a:ext cx="8707438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8" name="Google Shape;2858;g7ebfdb0860_1_0"/>
          <p:cNvSpPr txBox="1">
            <a:spLocks noGrp="1"/>
          </p:cNvSpPr>
          <p:nvPr>
            <p:ph type="title"/>
          </p:nvPr>
        </p:nvSpPr>
        <p:spPr>
          <a:xfrm>
            <a:off x="592545" y="360480"/>
            <a:ext cx="109815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71500" lvl="0" indent="-571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</a:pPr>
            <a:r>
              <a:rPr lang="ko-KR"/>
              <a:t>피드백, 개선사항 및 다음 발표 목표</a:t>
            </a:r>
            <a:endParaRPr/>
          </a:p>
        </p:txBody>
      </p:sp>
      <p:sp>
        <p:nvSpPr>
          <p:cNvPr id="2859" name="Google Shape;2859;g7ebfdb0860_1_0"/>
          <p:cNvSpPr txBox="1">
            <a:spLocks noGrp="1"/>
          </p:cNvSpPr>
          <p:nvPr>
            <p:ph type="subTitle" idx="1"/>
          </p:nvPr>
        </p:nvSpPr>
        <p:spPr>
          <a:xfrm>
            <a:off x="660275" y="1286895"/>
            <a:ext cx="10972500" cy="51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14350" marR="0" lvl="0" indent="-527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❖"/>
            </a:pPr>
            <a:r>
              <a:rPr lang="ko-KR" sz="3000"/>
              <a:t>처음 계획보다 밀리는 일이 많았음</a:t>
            </a:r>
            <a:endParaRPr sz="3000"/>
          </a:p>
          <a:p>
            <a:pPr marL="514350" marR="0" lvl="0" indent="-527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❖"/>
            </a:pPr>
            <a:r>
              <a:rPr lang="ko-KR" sz="3000"/>
              <a:t>스타일 통일 및 정교화 작업이 생각보다 쉽지 않았음</a:t>
            </a:r>
            <a:endParaRPr sz="3000"/>
          </a:p>
          <a:p>
            <a:pPr marL="685800" marR="0" lvl="1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ko-KR" u="sng"/>
              <a:t>벤치마킹 할 웹 페이지</a:t>
            </a:r>
            <a:r>
              <a:rPr lang="ko-KR"/>
              <a:t>를 하나 정할것</a:t>
            </a:r>
            <a:endParaRPr/>
          </a:p>
          <a:p>
            <a:pPr marL="685800" marR="0" lvl="1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ko-KR"/>
              <a:t>구체적으로 완성이라고 할 만한 목표를 정하여 기간 내에 끝낼 것</a:t>
            </a:r>
            <a:endParaRPr/>
          </a:p>
          <a:p>
            <a:pPr marL="685800" marR="0" lvl="1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ko-KR"/>
              <a:t>벤치마킹 할 웹 페이지를 참조하여 스타일에 통일성 및 정교화 향상</a:t>
            </a:r>
            <a:endParaRPr/>
          </a:p>
          <a:p>
            <a:pPr marL="6858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514350" marR="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❖"/>
            </a:pPr>
            <a:r>
              <a:rPr lang="ko-KR"/>
              <a:t>프로젝트 진행하는 동안에는 커뮤니케이션이 좀 더 필요할 듯</a:t>
            </a:r>
            <a:endParaRPr/>
          </a:p>
          <a:p>
            <a:pPr marL="2286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514350" marR="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❖"/>
            </a:pPr>
            <a:r>
              <a:rPr lang="ko-KR"/>
              <a:t>프로젝트 진행하는 중간 중간 필요한 웹 페이지 및 기능들이 자꾸 발견 됨  </a:t>
            </a:r>
            <a:endParaRPr/>
          </a:p>
          <a:p>
            <a:pPr marL="685800" marR="0" lvl="1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ko-KR"/>
              <a:t>기능 정의 및 요구사항 정의서 작성 단계에서 </a:t>
            </a:r>
            <a:r>
              <a:rPr lang="ko-KR" u="sng"/>
              <a:t>더욱 세밀한 기능들까지 정의할 것</a:t>
            </a:r>
            <a:endParaRPr u="sng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15"/>
          <p:cNvSpPr/>
          <p:nvPr/>
        </p:nvSpPr>
        <p:spPr>
          <a:xfrm>
            <a:off x="838080" y="2467990"/>
            <a:ext cx="10515000" cy="1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</a:t>
            </a:r>
            <a:r>
              <a:rPr lang="ko-KR" sz="4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구현 현황 및 SQL 작성 소개</a:t>
            </a:r>
            <a:endParaRPr sz="4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15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4" name="Google Shape;2864;p1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2865" name="Google Shape;2865;p131"/>
          <p:cNvSpPr/>
          <p:nvPr/>
        </p:nvSpPr>
        <p:spPr>
          <a:xfrm>
            <a:off x="1027800" y="2763000"/>
            <a:ext cx="4985280" cy="1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THANK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00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YOU!</a:t>
            </a:r>
            <a:endParaRPr sz="10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6" name="Google Shape;2866;p1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69840" y="2450160"/>
            <a:ext cx="4379760" cy="36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7" name="Google Shape;2867;p1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17680" y="667080"/>
            <a:ext cx="1684080" cy="1684080"/>
          </a:xfrm>
          <a:prstGeom prst="rect">
            <a:avLst/>
          </a:prstGeom>
          <a:noFill/>
          <a:ln>
            <a:noFill/>
          </a:ln>
        </p:spPr>
      </p:pic>
      <p:sp>
        <p:nvSpPr>
          <p:cNvPr id="2868" name="Google Shape;2868;p131"/>
          <p:cNvSpPr txBox="1"/>
          <p:nvPr/>
        </p:nvSpPr>
        <p:spPr>
          <a:xfrm>
            <a:off x="1286933" y="5991494"/>
            <a:ext cx="8788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https://ezenteam2.github.io/EzenCrowdFunding/gr2_ysh/user/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index_link_byHT.html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16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</a:t>
            </a:r>
            <a:r>
              <a:rPr lang="ko-KR" sz="4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구현 현황 및 SQL 작성 소개</a:t>
            </a:r>
            <a:endParaRPr sz="4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16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김현태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User_프로젝트 카테고리 메뉴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User_프로젝트 카테고리 메인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User_프로젝트 상세 페이지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Admin_프로젝트 관리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Admin_프로젝트 신고 페이지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Admin_통계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7" name="Google Shape;357;p17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 </a:t>
                      </a: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카테고리 메뉴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58" name="Google Shape;358;p17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9" name="Google Shape;359;p17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0" name="Google Shape;360;p17"/>
          <p:cNvGraphicFramePr/>
          <p:nvPr/>
        </p:nvGraphicFramePr>
        <p:xfrm>
          <a:off x="8509686" y="1289960"/>
          <a:ext cx="3532000" cy="5505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0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좌측 카테고리 호출</a:t>
                      </a:r>
                      <a:endParaRPr sz="1500" b="0" i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-슬라이드 배너</a:t>
                      </a:r>
                      <a:endParaRPr sz="1500" b="0" i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IT, 가전, 가구 패션, 뷰티, 푸드, 여행, 레저, 스포츠, 반려동물, 음악 저작권, 영화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각 카테고리별 프로젝트 호출 버튼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주화면으로 컨텐츠 표시</a:t>
                      </a:r>
                      <a:endParaRPr sz="1500" b="0" i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선택한 카테고리는 다르게 표시</a:t>
                      </a:r>
                      <a:endParaRPr sz="1500" b="0" i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우측 카테고리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11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카테 고리 내 표시할 프로젝트 종류를 선택하기 위한 셀렉트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4에서 선택한 프로젝트 종류의 2차 세부 구분 셀렉트 박스 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9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2차 세부 구분 셀렉트 박스에서 선택된 내용에 해당하는 프로젝트들을 주 화면에 호출</a:t>
                      </a: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44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361" name="Google Shape;361;p17"/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grpSp>
          <p:nvGrpSpPr>
            <p:cNvPr id="362" name="Google Shape;362;p17"/>
            <p:cNvGrpSpPr/>
            <p:nvPr/>
          </p:nvGrpSpPr>
          <p:grpSpPr>
            <a:xfrm>
              <a:off x="121023" y="1271965"/>
              <a:ext cx="8069131" cy="5349900"/>
              <a:chOff x="121023" y="1271965"/>
              <a:chExt cx="8069131" cy="5349900"/>
            </a:xfrm>
          </p:grpSpPr>
          <p:sp>
            <p:nvSpPr>
              <p:cNvPr id="363" name="Google Shape;363;p17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364" name="Google Shape;364;p17"/>
              <p:cNvCxnSpPr/>
              <p:nvPr/>
            </p:nvCxnSpPr>
            <p:spPr>
              <a:xfrm>
                <a:off x="369586" y="2447789"/>
                <a:ext cx="7610475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DC7F0D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65" name="Google Shape;365;p17"/>
              <p:cNvSpPr/>
              <p:nvPr/>
            </p:nvSpPr>
            <p:spPr>
              <a:xfrm rot="-5520000">
                <a:off x="321801" y="1843660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17"/>
              <p:cNvSpPr/>
              <p:nvPr/>
            </p:nvSpPr>
            <p:spPr>
              <a:xfrm rot="5400000">
                <a:off x="7760825" y="1843659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17"/>
              <p:cNvSpPr/>
              <p:nvPr/>
            </p:nvSpPr>
            <p:spPr>
              <a:xfrm>
                <a:off x="628650" y="1514475"/>
                <a:ext cx="819150" cy="819150"/>
              </a:xfrm>
              <a:prstGeom prst="ellipse">
                <a:avLst/>
              </a:prstGeom>
              <a:solidFill>
                <a:srgbClr val="DC7F0D">
                  <a:alpha val="3568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</a:t>
                </a:r>
                <a:endParaRPr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17"/>
              <p:cNvSpPr/>
              <p:nvPr/>
            </p:nvSpPr>
            <p:spPr>
              <a:xfrm>
                <a:off x="16637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568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가전</a:t>
                </a:r>
                <a:endParaRPr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17"/>
              <p:cNvSpPr/>
              <p:nvPr/>
            </p:nvSpPr>
            <p:spPr>
              <a:xfrm>
                <a:off x="68389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568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여행</a:t>
                </a:r>
                <a:endParaRPr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17"/>
              <p:cNvSpPr/>
              <p:nvPr/>
            </p:nvSpPr>
            <p:spPr>
              <a:xfrm>
                <a:off x="58039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568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푸드</a:t>
                </a:r>
                <a:endParaRPr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17"/>
              <p:cNvSpPr/>
              <p:nvPr/>
            </p:nvSpPr>
            <p:spPr>
              <a:xfrm>
                <a:off x="47688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568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뷰티</a:t>
                </a:r>
                <a:endParaRPr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17"/>
              <p:cNvSpPr/>
              <p:nvPr/>
            </p:nvSpPr>
            <p:spPr>
              <a:xfrm>
                <a:off x="3733800" y="1504950"/>
                <a:ext cx="819150" cy="819150"/>
              </a:xfrm>
              <a:prstGeom prst="ellipse">
                <a:avLst/>
              </a:prstGeom>
              <a:solidFill>
                <a:srgbClr val="DC7F0D"/>
              </a:solidFill>
              <a:ln w="25400" cap="flat" cmpd="sng">
                <a:solidFill>
                  <a:srgbClr val="DC7F0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패션</a:t>
                </a:r>
                <a:endParaRPr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17"/>
              <p:cNvSpPr/>
              <p:nvPr/>
            </p:nvSpPr>
            <p:spPr>
              <a:xfrm>
                <a:off x="26987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568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가구</a:t>
                </a:r>
                <a:endParaRPr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74" name="Google Shape;374;p17"/>
              <p:cNvCxnSpPr/>
              <p:nvPr/>
            </p:nvCxnSpPr>
            <p:spPr>
              <a:xfrm>
                <a:off x="369586" y="1369030"/>
                <a:ext cx="7610475" cy="1"/>
              </a:xfrm>
              <a:prstGeom prst="straightConnector1">
                <a:avLst/>
              </a:prstGeom>
              <a:noFill/>
              <a:ln w="28575" cap="flat" cmpd="sng">
                <a:solidFill>
                  <a:srgbClr val="DC7F0D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75" name="Google Shape;375;p17"/>
              <p:cNvSpPr/>
              <p:nvPr/>
            </p:nvSpPr>
            <p:spPr>
              <a:xfrm>
                <a:off x="7826430" y="155875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3</a:t>
                </a:r>
                <a:endParaRPr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6" name="Google Shape;376;p17"/>
              <p:cNvSpPr/>
              <p:nvPr/>
            </p:nvSpPr>
            <p:spPr>
              <a:xfrm>
                <a:off x="565963" y="138549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</a:t>
                </a:r>
                <a:endParaRPr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7" name="Google Shape;377;p17"/>
              <p:cNvSpPr/>
              <p:nvPr/>
            </p:nvSpPr>
            <p:spPr>
              <a:xfrm>
                <a:off x="121023" y="1545913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1</a:t>
                </a:r>
                <a:endParaRPr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78" name="Google Shape;378;p17"/>
            <p:cNvSpPr/>
            <p:nvPr/>
          </p:nvSpPr>
          <p:spPr>
            <a:xfrm>
              <a:off x="3755317" y="2556943"/>
              <a:ext cx="1974166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베스트 프로젝트</a:t>
              </a:r>
              <a:endParaRPr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7"/>
            <p:cNvSpPr/>
            <p:nvPr/>
          </p:nvSpPr>
          <p:spPr>
            <a:xfrm rot="5400000">
              <a:off x="5375411" y="2652620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7"/>
            <p:cNvSpPr/>
            <p:nvPr/>
          </p:nvSpPr>
          <p:spPr>
            <a:xfrm>
              <a:off x="3517900" y="261341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81" name="Google Shape;381;p17"/>
          <p:cNvSpPr/>
          <p:nvPr/>
        </p:nvSpPr>
        <p:spPr>
          <a:xfrm>
            <a:off x="6003614" y="2556941"/>
            <a:ext cx="1974166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투자 금액순</a:t>
            </a:r>
            <a:endParaRPr sz="13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17"/>
          <p:cNvSpPr/>
          <p:nvPr/>
        </p:nvSpPr>
        <p:spPr>
          <a:xfrm>
            <a:off x="5803900" y="261341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3" name="Google Shape;383;p17"/>
          <p:cNvSpPr/>
          <p:nvPr/>
        </p:nvSpPr>
        <p:spPr>
          <a:xfrm rot="5400000">
            <a:off x="7675156" y="2652620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84" name="Google Shape;384;p17"/>
          <p:cNvGraphicFramePr/>
          <p:nvPr/>
        </p:nvGraphicFramePr>
        <p:xfrm>
          <a:off x="3394333" y="3460615"/>
          <a:ext cx="5001050" cy="2387650"/>
        </p:xfrm>
        <a:graphic>
          <a:graphicData uri="http://schemas.openxmlformats.org/drawingml/2006/table">
            <a:tbl>
              <a:tblPr firstRow="1" bandRow="1">
                <a:noFill/>
                <a:tableStyleId>{DB239306-28A6-4F05-8597-9A4C77DAA4FA}</a:tableStyleId>
              </a:tblPr>
              <a:tblGrid>
                <a:gridCol w="25005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005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1차 셀렉트 박스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2차 셀렉트박스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*진행 중 프로젝트(default)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진행 중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베스트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- 조회수순</a:t>
                      </a:r>
                      <a:endParaRPr sz="15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- 투자 금액순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다가올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다가올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지나간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- 종료 프로젝트 전체</a:t>
                      </a:r>
                      <a:endParaRPr sz="15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- 아깝게 목표 미달성된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85" name="Google Shape;385;p17"/>
          <p:cNvSpPr/>
          <p:nvPr/>
        </p:nvSpPr>
        <p:spPr>
          <a:xfrm rot="10800000">
            <a:off x="4453152" y="3002722"/>
            <a:ext cx="315698" cy="41189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17"/>
          <p:cNvSpPr/>
          <p:nvPr/>
        </p:nvSpPr>
        <p:spPr>
          <a:xfrm rot="10800000">
            <a:off x="6772103" y="3006873"/>
            <a:ext cx="315698" cy="41189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oogle Shape;391;p18"/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sp>
          <p:nvSpPr>
            <p:cNvPr id="392" name="Google Shape;392;p18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93" name="Google Shape;393;p18"/>
            <p:cNvCxnSpPr/>
            <p:nvPr/>
          </p:nvCxnSpPr>
          <p:spPr>
            <a:xfrm>
              <a:off x="369586" y="2447789"/>
              <a:ext cx="761047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94" name="Google Shape;394;p18"/>
            <p:cNvSpPr/>
            <p:nvPr/>
          </p:nvSpPr>
          <p:spPr>
            <a:xfrm rot="-5520000">
              <a:off x="321801" y="184366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8"/>
            <p:cNvSpPr/>
            <p:nvPr/>
          </p:nvSpPr>
          <p:spPr>
            <a:xfrm rot="5400000">
              <a:off x="7760825" y="1843659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628650" y="1514475"/>
              <a:ext cx="819150" cy="819150"/>
            </a:xfrm>
            <a:prstGeom prst="ellipse">
              <a:avLst/>
            </a:prstGeom>
            <a:solidFill>
              <a:srgbClr val="DC7F0D">
                <a:alpha val="3568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1663700" y="1504950"/>
              <a:ext cx="819150" cy="819150"/>
            </a:xfrm>
            <a:prstGeom prst="ellipse">
              <a:avLst/>
            </a:prstGeom>
            <a:solidFill>
              <a:srgbClr val="DC7F0D">
                <a:alpha val="3568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가전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6838950" y="1504950"/>
              <a:ext cx="819150" cy="819150"/>
            </a:xfrm>
            <a:prstGeom prst="ellipse">
              <a:avLst/>
            </a:prstGeom>
            <a:solidFill>
              <a:srgbClr val="DC7F0D">
                <a:alpha val="3568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여행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5803900" y="1504950"/>
              <a:ext cx="819150" cy="819150"/>
            </a:xfrm>
            <a:prstGeom prst="ellipse">
              <a:avLst/>
            </a:prstGeom>
            <a:solidFill>
              <a:srgbClr val="DC7F0D">
                <a:alpha val="3568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푸드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4768850" y="1504950"/>
              <a:ext cx="819150" cy="819150"/>
            </a:xfrm>
            <a:prstGeom prst="ellipse">
              <a:avLst/>
            </a:prstGeom>
            <a:solidFill>
              <a:srgbClr val="DC7F0D">
                <a:alpha val="3568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뷰티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3733800" y="1504950"/>
              <a:ext cx="819150" cy="819150"/>
            </a:xfrm>
            <a:prstGeom prst="ellipse">
              <a:avLst/>
            </a:prstGeom>
            <a:solidFill>
              <a:srgbClr val="DC7F0D"/>
            </a:solidFill>
            <a:ln w="25400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패션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2698750" y="1504950"/>
              <a:ext cx="819150" cy="819150"/>
            </a:xfrm>
            <a:prstGeom prst="ellipse">
              <a:avLst/>
            </a:prstGeom>
            <a:solidFill>
              <a:srgbClr val="DC7F0D">
                <a:alpha val="3568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가구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03" name="Google Shape;403;p18"/>
            <p:cNvCxnSpPr/>
            <p:nvPr/>
          </p:nvCxnSpPr>
          <p:spPr>
            <a:xfrm>
              <a:off x="369586" y="1369030"/>
              <a:ext cx="7610475" cy="1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04" name="Google Shape;404;p18"/>
            <p:cNvSpPr/>
            <p:nvPr/>
          </p:nvSpPr>
          <p:spPr>
            <a:xfrm>
              <a:off x="7826430" y="155875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565963" y="138549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121023" y="154591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407" name="Google Shape;407;p18"/>
          <p:cNvGraphicFramePr/>
          <p:nvPr/>
        </p:nvGraphicFramePr>
        <p:xfrm>
          <a:off x="8509686" y="1289960"/>
          <a:ext cx="3532000" cy="5505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0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좌측 카테고리 호출</a:t>
                      </a:r>
                      <a:endParaRPr sz="1500" b="0" i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-슬라이드 배너</a:t>
                      </a:r>
                      <a:endParaRPr sz="1500" b="0" i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IT, 가전, 가구 패션, 뷰티, 푸드, 여행, 레저, 스포츠, 반려동물, 음악 저작권, 영화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각 카테고리별 프로젝트 호출 버튼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주화면으로 컨텐츠 표시</a:t>
                      </a:r>
                      <a:endParaRPr sz="1500" b="0" i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선택한 카테고리는 다르게 표시</a:t>
                      </a:r>
                      <a:endParaRPr sz="1500" b="0" i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우측 카테고리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11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카테 고리 내 표시할 프로젝트 종류를 선택하기 위한 셀렉트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4에서 선택한 프로젝트 종류의 2차 세부 구분 셀렉트 박스 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9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2차 세부 구분 셀렉트 박스에서 선택된 내용에 해당하는 프로젝트들을 주 화면에 호출</a:t>
                      </a: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44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408" name="Google Shape;408;p18"/>
          <p:cNvGrpSpPr/>
          <p:nvPr/>
        </p:nvGrpSpPr>
        <p:grpSpPr>
          <a:xfrm>
            <a:off x="114069" y="1192116"/>
            <a:ext cx="12025074" cy="5509598"/>
            <a:chOff x="68978" y="1165359"/>
            <a:chExt cx="12025074" cy="5509598"/>
          </a:xfrm>
        </p:grpSpPr>
        <p:grpSp>
          <p:nvGrpSpPr>
            <p:cNvPr id="409" name="Google Shape;409;p18"/>
            <p:cNvGrpSpPr/>
            <p:nvPr/>
          </p:nvGrpSpPr>
          <p:grpSpPr>
            <a:xfrm>
              <a:off x="68978" y="1165359"/>
              <a:ext cx="12025074" cy="5509598"/>
              <a:chOff x="68978" y="1165359"/>
              <a:chExt cx="12025074" cy="5509598"/>
            </a:xfrm>
          </p:grpSpPr>
          <p:pic>
            <p:nvPicPr>
              <p:cNvPr id="410" name="Google Shape;410;p18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68978" y="1165359"/>
                <a:ext cx="12025074" cy="494757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1" name="Google Shape;411;p18"/>
              <p:cNvSpPr/>
              <p:nvPr/>
            </p:nvSpPr>
            <p:spPr>
              <a:xfrm>
                <a:off x="331996" y="2794107"/>
                <a:ext cx="11377403" cy="3880850"/>
              </a:xfrm>
              <a:prstGeom prst="rect">
                <a:avLst/>
              </a:pr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12" name="Google Shape;412;p18"/>
            <p:cNvSpPr/>
            <p:nvPr/>
          </p:nvSpPr>
          <p:spPr>
            <a:xfrm>
              <a:off x="565963" y="4307290"/>
              <a:ext cx="10973996" cy="2197682"/>
            </a:xfrm>
            <a:prstGeom prst="rect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413" name="Google Shape;413;p18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 </a:t>
                      </a: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카테고리 메뉴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14" name="Google Shape;414;p18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15" name="Google Shape;415;p18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16" name="Google Shape;416;p18"/>
          <p:cNvGrpSpPr/>
          <p:nvPr/>
        </p:nvGrpSpPr>
        <p:grpSpPr>
          <a:xfrm>
            <a:off x="3731986" y="1930510"/>
            <a:ext cx="8181674" cy="2376867"/>
            <a:chOff x="3664250" y="1930510"/>
            <a:chExt cx="8181674" cy="2376867"/>
          </a:xfrm>
        </p:grpSpPr>
        <p:pic>
          <p:nvPicPr>
            <p:cNvPr id="417" name="Google Shape;417;p1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68850" y="1930510"/>
              <a:ext cx="5419725" cy="1219200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pic>
        <p:pic>
          <p:nvPicPr>
            <p:cNvPr id="418" name="Google Shape;418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768850" y="3317813"/>
              <a:ext cx="7077074" cy="832140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pic>
        <p:cxnSp>
          <p:nvCxnSpPr>
            <p:cNvPr id="419" name="Google Shape;419;p18"/>
            <p:cNvCxnSpPr>
              <a:stCxn id="417" idx="1"/>
            </p:cNvCxnSpPr>
            <p:nvPr/>
          </p:nvCxnSpPr>
          <p:spPr>
            <a:xfrm flipH="1">
              <a:off x="3664250" y="2540110"/>
              <a:ext cx="1104600" cy="7776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420" name="Google Shape;420;p18"/>
            <p:cNvCxnSpPr>
              <a:stCxn id="418" idx="1"/>
            </p:cNvCxnSpPr>
            <p:nvPr/>
          </p:nvCxnSpPr>
          <p:spPr>
            <a:xfrm rot="10800000">
              <a:off x="3872450" y="3639083"/>
              <a:ext cx="896400" cy="948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421" name="Google Shape;421;p18"/>
            <p:cNvSpPr/>
            <p:nvPr/>
          </p:nvSpPr>
          <p:spPr>
            <a:xfrm>
              <a:off x="7658100" y="2447789"/>
              <a:ext cx="1254406" cy="466688"/>
            </a:xfrm>
            <a:prstGeom prst="rect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22" name="Google Shape;422;p18"/>
            <p:cNvCxnSpPr>
              <a:stCxn id="421" idx="2"/>
            </p:cNvCxnSpPr>
            <p:nvPr/>
          </p:nvCxnSpPr>
          <p:spPr>
            <a:xfrm flipH="1">
              <a:off x="7083803" y="2914477"/>
              <a:ext cx="1201500" cy="1392900"/>
            </a:xfrm>
            <a:prstGeom prst="straightConnector1">
              <a:avLst/>
            </a:prstGeom>
            <a:noFill/>
            <a:ln w="57150" cap="flat" cmpd="sng">
              <a:solidFill>
                <a:srgbClr val="5597D3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7" name="Google Shape;427;p19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 </a:t>
                      </a: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카테고리 메뉴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28" name="Google Shape;428;p19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29" name="Google Shape;429;p1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30" name="Google Shape;430;p19"/>
          <p:cNvGraphicFramePr/>
          <p:nvPr/>
        </p:nvGraphicFramePr>
        <p:xfrm>
          <a:off x="8509686" y="1289960"/>
          <a:ext cx="3532000" cy="5505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0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좌측 카테고리 호출</a:t>
                      </a:r>
                      <a:endParaRPr sz="1500" b="0" i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-슬라이드 배너</a:t>
                      </a:r>
                      <a:endParaRPr sz="1500" b="0" i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IT, 가전, 가구 패션, 뷰티, 푸드, 여행, 레저, 스포츠, 반려동물, 음악 저작권, 영화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각 카테고리별 프로젝트 호출 버튼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주화면으로 컨텐츠 표시</a:t>
                      </a:r>
                      <a:endParaRPr sz="1500" b="0" i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선택한 카테고리는 다르게 표시</a:t>
                      </a:r>
                      <a:endParaRPr sz="1500" b="0" i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우측 카테고리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11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카테 고리 내 표시할 프로젝트 종류를 선택하기 위한 셀렉트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4에서 선택한 프로젝트 종류의 2차 세부 구분 셀렉트 박스 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9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2차 세부 구분 셀렉트 박스에서 선택된 내용에 해당하는 프로젝트들을 주 화면에 호출</a:t>
                      </a: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44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431" name="Google Shape;431;p19"/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sp>
          <p:nvSpPr>
            <p:cNvPr id="432" name="Google Shape;432;p19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33" name="Google Shape;433;p19"/>
            <p:cNvCxnSpPr/>
            <p:nvPr/>
          </p:nvCxnSpPr>
          <p:spPr>
            <a:xfrm>
              <a:off x="369586" y="2447789"/>
              <a:ext cx="761047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34" name="Google Shape;434;p19"/>
            <p:cNvSpPr/>
            <p:nvPr/>
          </p:nvSpPr>
          <p:spPr>
            <a:xfrm rot="-5520000">
              <a:off x="321801" y="184366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9"/>
            <p:cNvSpPr/>
            <p:nvPr/>
          </p:nvSpPr>
          <p:spPr>
            <a:xfrm rot="5400000">
              <a:off x="7760825" y="1843659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9"/>
            <p:cNvSpPr/>
            <p:nvPr/>
          </p:nvSpPr>
          <p:spPr>
            <a:xfrm>
              <a:off x="628650" y="1514475"/>
              <a:ext cx="819150" cy="819150"/>
            </a:xfrm>
            <a:prstGeom prst="ellipse">
              <a:avLst/>
            </a:prstGeom>
            <a:solidFill>
              <a:srgbClr val="DC7F0D">
                <a:alpha val="3568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9"/>
            <p:cNvSpPr/>
            <p:nvPr/>
          </p:nvSpPr>
          <p:spPr>
            <a:xfrm>
              <a:off x="1663700" y="1504950"/>
              <a:ext cx="819150" cy="819150"/>
            </a:xfrm>
            <a:prstGeom prst="ellipse">
              <a:avLst/>
            </a:prstGeom>
            <a:solidFill>
              <a:srgbClr val="DC7F0D">
                <a:alpha val="3568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가전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6838950" y="1504950"/>
              <a:ext cx="819150" cy="819150"/>
            </a:xfrm>
            <a:prstGeom prst="ellipse">
              <a:avLst/>
            </a:prstGeom>
            <a:solidFill>
              <a:srgbClr val="DC7F0D">
                <a:alpha val="3568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여행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5803900" y="1504950"/>
              <a:ext cx="819150" cy="819150"/>
            </a:xfrm>
            <a:prstGeom prst="ellipse">
              <a:avLst/>
            </a:prstGeom>
            <a:solidFill>
              <a:srgbClr val="DC7F0D">
                <a:alpha val="3568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푸드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4768850" y="1504950"/>
              <a:ext cx="819150" cy="819150"/>
            </a:xfrm>
            <a:prstGeom prst="ellipse">
              <a:avLst/>
            </a:prstGeom>
            <a:solidFill>
              <a:srgbClr val="DC7F0D">
                <a:alpha val="3568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뷰티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9"/>
            <p:cNvSpPr/>
            <p:nvPr/>
          </p:nvSpPr>
          <p:spPr>
            <a:xfrm>
              <a:off x="3733800" y="1504950"/>
              <a:ext cx="819150" cy="819150"/>
            </a:xfrm>
            <a:prstGeom prst="ellipse">
              <a:avLst/>
            </a:prstGeom>
            <a:solidFill>
              <a:srgbClr val="DC7F0D"/>
            </a:solidFill>
            <a:ln w="25400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패션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19"/>
            <p:cNvSpPr/>
            <p:nvPr/>
          </p:nvSpPr>
          <p:spPr>
            <a:xfrm>
              <a:off x="2698750" y="1504950"/>
              <a:ext cx="819150" cy="819150"/>
            </a:xfrm>
            <a:prstGeom prst="ellipse">
              <a:avLst/>
            </a:prstGeom>
            <a:solidFill>
              <a:srgbClr val="DC7F0D">
                <a:alpha val="3568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가구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3" name="Google Shape;443;p19"/>
            <p:cNvCxnSpPr/>
            <p:nvPr/>
          </p:nvCxnSpPr>
          <p:spPr>
            <a:xfrm>
              <a:off x="369586" y="1369030"/>
              <a:ext cx="7610475" cy="1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44" name="Google Shape;444;p19"/>
            <p:cNvSpPr/>
            <p:nvPr/>
          </p:nvSpPr>
          <p:spPr>
            <a:xfrm>
              <a:off x="7826430" y="155875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5" name="Google Shape;445;p19"/>
            <p:cNvSpPr/>
            <p:nvPr/>
          </p:nvSpPr>
          <p:spPr>
            <a:xfrm>
              <a:off x="565963" y="138549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6" name="Google Shape;446;p19"/>
            <p:cNvSpPr/>
            <p:nvPr/>
          </p:nvSpPr>
          <p:spPr>
            <a:xfrm>
              <a:off x="121023" y="154591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47" name="Google Shape;44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978" y="1165359"/>
            <a:ext cx="12025074" cy="494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32262" y="2214244"/>
            <a:ext cx="7858125" cy="3067050"/>
          </a:xfrm>
          <a:prstGeom prst="rect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cxnSp>
        <p:nvCxnSpPr>
          <p:cNvPr id="449" name="Google Shape;449;p19"/>
          <p:cNvCxnSpPr>
            <a:stCxn id="448" idx="1"/>
          </p:cNvCxnSpPr>
          <p:nvPr/>
        </p:nvCxnSpPr>
        <p:spPr>
          <a:xfrm rot="10800000">
            <a:off x="2997762" y="3532669"/>
            <a:ext cx="934500" cy="2151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0"/>
          <p:cNvSpPr/>
          <p:nvPr/>
        </p:nvSpPr>
        <p:spPr>
          <a:xfrm>
            <a:off x="461488" y="1377046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IT</a:t>
            </a:r>
            <a:endParaRPr sz="13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55" name="Google Shape;455;p20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user_w_ht_category_main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카테고리 메인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56" name="Google Shape;456;p20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57" name="Google Shape;457;p20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58" name="Google Shape;458;p20"/>
          <p:cNvGraphicFramePr/>
          <p:nvPr/>
        </p:nvGraphicFramePr>
        <p:xfrm>
          <a:off x="8509686" y="1289960"/>
          <a:ext cx="3532000" cy="532257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3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75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 user_w_ht_category_menu의 메뉴를 클릭한 것과 동일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25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클릭시 프로젝트 상세 페이지로 이동 (모든 페이지 동일)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65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프로젝트 제목 표시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클릭시 프로젝트 상세 페이지로 이동 (모든 페이지 동일)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39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프로젝트 카테고리 및 펀딩률 표시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주황색 선은 100분위 표시에 맞게 길이 변동 (모든 페이지 동일)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07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1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459" name="Google Shape;459;p20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460" name="Google Shape;460;p20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61" name="Google Shape;461;p20"/>
            <p:cNvCxnSpPr/>
            <p:nvPr/>
          </p:nvCxnSpPr>
          <p:spPr>
            <a:xfrm>
              <a:off x="2018270" y="1752600"/>
              <a:ext cx="6030214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2" name="Google Shape;462;p20"/>
            <p:cNvCxnSpPr/>
            <p:nvPr/>
          </p:nvCxnSpPr>
          <p:spPr>
            <a:xfrm>
              <a:off x="761859" y="3686174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3" name="Google Shape;463;p20"/>
            <p:cNvSpPr/>
            <p:nvPr/>
          </p:nvSpPr>
          <p:spPr>
            <a:xfrm>
              <a:off x="784133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64" name="Google Shape;464;p20"/>
            <p:cNvCxnSpPr/>
            <p:nvPr/>
          </p:nvCxnSpPr>
          <p:spPr>
            <a:xfrm>
              <a:off x="2104884" y="4400549"/>
              <a:ext cx="6000750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465" name="Google Shape;465;p20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90575" y="1892617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6" name="Google Shape;466;p20"/>
            <p:cNvSpPr/>
            <p:nvPr/>
          </p:nvSpPr>
          <p:spPr>
            <a:xfrm>
              <a:off x="793657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793657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68" name="Google Shape;468;p20"/>
            <p:cNvCxnSpPr/>
            <p:nvPr/>
          </p:nvCxnSpPr>
          <p:spPr>
            <a:xfrm>
              <a:off x="3095484" y="3686174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9" name="Google Shape;469;p20"/>
            <p:cNvSpPr/>
            <p:nvPr/>
          </p:nvSpPr>
          <p:spPr>
            <a:xfrm>
              <a:off x="3117757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470" name="Google Shape;470;p20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24200" y="1892617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1" name="Google Shape;471;p20"/>
            <p:cNvSpPr/>
            <p:nvPr/>
          </p:nvSpPr>
          <p:spPr>
            <a:xfrm>
              <a:off x="3127282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2" name="Google Shape;472;p20"/>
            <p:cNvSpPr/>
            <p:nvPr/>
          </p:nvSpPr>
          <p:spPr>
            <a:xfrm>
              <a:off x="3127282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73" name="Google Shape;473;p20"/>
            <p:cNvCxnSpPr/>
            <p:nvPr/>
          </p:nvCxnSpPr>
          <p:spPr>
            <a:xfrm>
              <a:off x="5410059" y="3676649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74" name="Google Shape;474;p20"/>
            <p:cNvSpPr/>
            <p:nvPr/>
          </p:nvSpPr>
          <p:spPr>
            <a:xfrm>
              <a:off x="5432333" y="3119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475" name="Google Shape;475;p20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438775" y="1883092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6" name="Google Shape;476;p20"/>
            <p:cNvSpPr/>
            <p:nvPr/>
          </p:nvSpPr>
          <p:spPr>
            <a:xfrm>
              <a:off x="5441857" y="3434155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5441857" y="3729430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78" name="Google Shape;478;p20"/>
            <p:cNvCxnSpPr/>
            <p:nvPr/>
          </p:nvCxnSpPr>
          <p:spPr>
            <a:xfrm>
              <a:off x="771384" y="6343649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79" name="Google Shape;479;p20"/>
            <p:cNvSpPr/>
            <p:nvPr/>
          </p:nvSpPr>
          <p:spPr>
            <a:xfrm>
              <a:off x="793657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480" name="Google Shape;480;p20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0100" y="4550092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1" name="Google Shape;481;p20"/>
            <p:cNvSpPr/>
            <p:nvPr/>
          </p:nvSpPr>
          <p:spPr>
            <a:xfrm>
              <a:off x="803182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2" name="Google Shape;482;p20"/>
            <p:cNvSpPr/>
            <p:nvPr/>
          </p:nvSpPr>
          <p:spPr>
            <a:xfrm>
              <a:off x="803182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83" name="Google Shape;483;p20"/>
            <p:cNvCxnSpPr/>
            <p:nvPr/>
          </p:nvCxnSpPr>
          <p:spPr>
            <a:xfrm>
              <a:off x="3105009" y="6343649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4" name="Google Shape;484;p20"/>
            <p:cNvSpPr/>
            <p:nvPr/>
          </p:nvSpPr>
          <p:spPr>
            <a:xfrm>
              <a:off x="3127282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485" name="Google Shape;485;p20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33724" y="4550092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6" name="Google Shape;486;p20"/>
            <p:cNvSpPr/>
            <p:nvPr/>
          </p:nvSpPr>
          <p:spPr>
            <a:xfrm>
              <a:off x="3136807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7" name="Google Shape;487;p20"/>
            <p:cNvSpPr/>
            <p:nvPr/>
          </p:nvSpPr>
          <p:spPr>
            <a:xfrm>
              <a:off x="3136807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88" name="Google Shape;488;p20"/>
            <p:cNvCxnSpPr/>
            <p:nvPr/>
          </p:nvCxnSpPr>
          <p:spPr>
            <a:xfrm>
              <a:off x="5419584" y="6334124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9" name="Google Shape;489;p20"/>
            <p:cNvSpPr/>
            <p:nvPr/>
          </p:nvSpPr>
          <p:spPr>
            <a:xfrm>
              <a:off x="5441857" y="577730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490" name="Google Shape;490;p20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448299" y="4540567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1" name="Google Shape;491;p20"/>
            <p:cNvSpPr/>
            <p:nvPr/>
          </p:nvSpPr>
          <p:spPr>
            <a:xfrm>
              <a:off x="5451382" y="6091630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2" name="Google Shape;492;p20"/>
            <p:cNvSpPr/>
            <p:nvPr/>
          </p:nvSpPr>
          <p:spPr>
            <a:xfrm>
              <a:off x="5451382" y="6386905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3" name="Google Shape;493;p20"/>
            <p:cNvSpPr/>
            <p:nvPr/>
          </p:nvSpPr>
          <p:spPr>
            <a:xfrm>
              <a:off x="196220" y="134588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4" name="Google Shape;494;p20"/>
            <p:cNvSpPr/>
            <p:nvPr/>
          </p:nvSpPr>
          <p:spPr>
            <a:xfrm>
              <a:off x="651688" y="180308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5" name="Google Shape;495;p20"/>
            <p:cNvSpPr/>
            <p:nvPr/>
          </p:nvSpPr>
          <p:spPr>
            <a:xfrm>
              <a:off x="649956" y="312706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6" name="Google Shape;496;p20"/>
            <p:cNvSpPr/>
            <p:nvPr/>
          </p:nvSpPr>
          <p:spPr>
            <a:xfrm>
              <a:off x="552974" y="353663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97" name="Google Shape;497;p20"/>
          <p:cNvSpPr/>
          <p:nvPr/>
        </p:nvSpPr>
        <p:spPr>
          <a:xfrm>
            <a:off x="498920" y="396300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가전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1"/>
          <p:cNvSpPr/>
          <p:nvPr/>
        </p:nvSpPr>
        <p:spPr>
          <a:xfrm>
            <a:off x="461488" y="1377046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IT</a:t>
            </a:r>
            <a:endParaRPr sz="13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03" name="Google Shape;503;p21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user_w_ht_category_main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카테고리 메인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04" name="Google Shape;504;p2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05" name="Google Shape;505;p2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06" name="Google Shape;506;p21"/>
          <p:cNvGraphicFramePr/>
          <p:nvPr/>
        </p:nvGraphicFramePr>
        <p:xfrm>
          <a:off x="8509686" y="1289960"/>
          <a:ext cx="3532000" cy="532257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3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75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 user_w_ht_category_menu의 메뉴를 클릭한 것과 동일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25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클릭시 프로젝트 상세 페이지로 이동 (모든 페이지 동일)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65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프로젝트 제목 표시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클릭시 프로젝트 상세 페이지로 이동 (모든 페이지 동일)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39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프로젝트 카테고리 및 펀딩률 표시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주황색 선은 100분위 표시에 맞게 길이 변동 (모든 페이지 동일)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07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1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507" name="Google Shape;507;p21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508" name="Google Shape;508;p2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09" name="Google Shape;509;p21"/>
            <p:cNvCxnSpPr/>
            <p:nvPr/>
          </p:nvCxnSpPr>
          <p:spPr>
            <a:xfrm>
              <a:off x="2018270" y="1752600"/>
              <a:ext cx="6030214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10" name="Google Shape;510;p21"/>
            <p:cNvCxnSpPr/>
            <p:nvPr/>
          </p:nvCxnSpPr>
          <p:spPr>
            <a:xfrm>
              <a:off x="761859" y="3686174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11" name="Google Shape;511;p21"/>
            <p:cNvSpPr/>
            <p:nvPr/>
          </p:nvSpPr>
          <p:spPr>
            <a:xfrm>
              <a:off x="784133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12" name="Google Shape;512;p21"/>
            <p:cNvCxnSpPr/>
            <p:nvPr/>
          </p:nvCxnSpPr>
          <p:spPr>
            <a:xfrm>
              <a:off x="2104884" y="4400549"/>
              <a:ext cx="6000750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513" name="Google Shape;513;p21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90575" y="1892617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4" name="Google Shape;514;p21"/>
            <p:cNvSpPr/>
            <p:nvPr/>
          </p:nvSpPr>
          <p:spPr>
            <a:xfrm>
              <a:off x="793657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5" name="Google Shape;515;p21"/>
            <p:cNvSpPr/>
            <p:nvPr/>
          </p:nvSpPr>
          <p:spPr>
            <a:xfrm>
              <a:off x="793657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16" name="Google Shape;516;p21"/>
            <p:cNvCxnSpPr/>
            <p:nvPr/>
          </p:nvCxnSpPr>
          <p:spPr>
            <a:xfrm>
              <a:off x="3095484" y="3686174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17" name="Google Shape;517;p21"/>
            <p:cNvSpPr/>
            <p:nvPr/>
          </p:nvSpPr>
          <p:spPr>
            <a:xfrm>
              <a:off x="3117757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18" name="Google Shape;518;p21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24200" y="1892617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9" name="Google Shape;519;p21"/>
            <p:cNvSpPr/>
            <p:nvPr/>
          </p:nvSpPr>
          <p:spPr>
            <a:xfrm>
              <a:off x="3127282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0" name="Google Shape;520;p21"/>
            <p:cNvSpPr/>
            <p:nvPr/>
          </p:nvSpPr>
          <p:spPr>
            <a:xfrm>
              <a:off x="3127282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21" name="Google Shape;521;p21"/>
            <p:cNvCxnSpPr/>
            <p:nvPr/>
          </p:nvCxnSpPr>
          <p:spPr>
            <a:xfrm>
              <a:off x="5410059" y="3676649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22" name="Google Shape;522;p21"/>
            <p:cNvSpPr/>
            <p:nvPr/>
          </p:nvSpPr>
          <p:spPr>
            <a:xfrm>
              <a:off x="5432333" y="3119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23" name="Google Shape;523;p21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438775" y="1883092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1"/>
            <p:cNvSpPr/>
            <p:nvPr/>
          </p:nvSpPr>
          <p:spPr>
            <a:xfrm>
              <a:off x="5441857" y="3434155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5" name="Google Shape;525;p21"/>
            <p:cNvSpPr/>
            <p:nvPr/>
          </p:nvSpPr>
          <p:spPr>
            <a:xfrm>
              <a:off x="5441857" y="3729430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26" name="Google Shape;526;p21"/>
            <p:cNvCxnSpPr/>
            <p:nvPr/>
          </p:nvCxnSpPr>
          <p:spPr>
            <a:xfrm>
              <a:off x="771384" y="6343649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27" name="Google Shape;527;p21"/>
            <p:cNvSpPr/>
            <p:nvPr/>
          </p:nvSpPr>
          <p:spPr>
            <a:xfrm>
              <a:off x="793657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28" name="Google Shape;528;p21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0100" y="4550092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9" name="Google Shape;529;p21"/>
            <p:cNvSpPr/>
            <p:nvPr/>
          </p:nvSpPr>
          <p:spPr>
            <a:xfrm>
              <a:off x="803182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0" name="Google Shape;530;p21"/>
            <p:cNvSpPr/>
            <p:nvPr/>
          </p:nvSpPr>
          <p:spPr>
            <a:xfrm>
              <a:off x="803182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31" name="Google Shape;531;p21"/>
            <p:cNvCxnSpPr/>
            <p:nvPr/>
          </p:nvCxnSpPr>
          <p:spPr>
            <a:xfrm>
              <a:off x="3105009" y="6343649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32" name="Google Shape;532;p21"/>
            <p:cNvSpPr/>
            <p:nvPr/>
          </p:nvSpPr>
          <p:spPr>
            <a:xfrm>
              <a:off x="3127282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33" name="Google Shape;533;p21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33724" y="4550092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4" name="Google Shape;534;p21"/>
            <p:cNvSpPr/>
            <p:nvPr/>
          </p:nvSpPr>
          <p:spPr>
            <a:xfrm>
              <a:off x="3136807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5" name="Google Shape;535;p21"/>
            <p:cNvSpPr/>
            <p:nvPr/>
          </p:nvSpPr>
          <p:spPr>
            <a:xfrm>
              <a:off x="3136807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36" name="Google Shape;536;p21"/>
            <p:cNvCxnSpPr/>
            <p:nvPr/>
          </p:nvCxnSpPr>
          <p:spPr>
            <a:xfrm>
              <a:off x="5419584" y="6334124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37" name="Google Shape;537;p21"/>
            <p:cNvSpPr/>
            <p:nvPr/>
          </p:nvSpPr>
          <p:spPr>
            <a:xfrm>
              <a:off x="5441857" y="577730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38" name="Google Shape;538;p21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448299" y="4540567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9" name="Google Shape;539;p21"/>
            <p:cNvSpPr/>
            <p:nvPr/>
          </p:nvSpPr>
          <p:spPr>
            <a:xfrm>
              <a:off x="5451382" y="6091630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0" name="Google Shape;540;p21"/>
            <p:cNvSpPr/>
            <p:nvPr/>
          </p:nvSpPr>
          <p:spPr>
            <a:xfrm>
              <a:off x="5451382" y="6386905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41" name="Google Shape;541;p21"/>
          <p:cNvSpPr/>
          <p:nvPr/>
        </p:nvSpPr>
        <p:spPr>
          <a:xfrm>
            <a:off x="498920" y="396300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가전</a:t>
            </a:r>
            <a:endParaRPr/>
          </a:p>
        </p:txBody>
      </p:sp>
      <p:pic>
        <p:nvPicPr>
          <p:cNvPr id="542" name="Google Shape;542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953" y="1182751"/>
            <a:ext cx="9299314" cy="5471432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21"/>
          <p:cNvSpPr/>
          <p:nvPr/>
        </p:nvSpPr>
        <p:spPr>
          <a:xfrm>
            <a:off x="397933" y="2751667"/>
            <a:ext cx="8746067" cy="4045948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21"/>
          <p:cNvSpPr/>
          <p:nvPr/>
        </p:nvSpPr>
        <p:spPr>
          <a:xfrm>
            <a:off x="635001" y="2912533"/>
            <a:ext cx="8305800" cy="2667000"/>
          </a:xfrm>
          <a:prstGeom prst="rect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5" name="Google Shape;545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76521" y="123716"/>
            <a:ext cx="8201025" cy="3152775"/>
          </a:xfrm>
          <a:prstGeom prst="rect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pic>
      <p:cxnSp>
        <p:nvCxnSpPr>
          <p:cNvPr id="546" name="Google Shape;546;p21"/>
          <p:cNvCxnSpPr>
            <a:stCxn id="545" idx="1"/>
          </p:cNvCxnSpPr>
          <p:nvPr/>
        </p:nvCxnSpPr>
        <p:spPr>
          <a:xfrm flipH="1">
            <a:off x="1223521" y="1700104"/>
            <a:ext cx="2553000" cy="1429200"/>
          </a:xfrm>
          <a:prstGeom prst="straightConnector1">
            <a:avLst/>
          </a:prstGeom>
          <a:noFill/>
          <a:ln w="57150" cap="flat" cmpd="sng">
            <a:solidFill>
              <a:srgbClr val="5597D3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40" y="8280"/>
            <a:ext cx="1218672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순서</a:t>
            </a:r>
            <a:endParaRPr sz="4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514440" marR="0" lvl="0" indent="-5137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lgun Gothic"/>
              <a:buAutoNum type="arabicPeriod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 선정 이유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440" marR="0" lvl="0" indent="-51372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lgun Gothic"/>
              <a:buAutoNum type="arabicPeriod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흐름도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440" marR="0" lvl="0" indent="-51372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lgun Gothic"/>
              <a:buAutoNum type="arabicPeriod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 사항 분석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440" marR="0" lvl="0" indent="-51372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lgun Gothic"/>
              <a:buAutoNum type="arabicPeriod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기능 소개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440" marR="0" lvl="0" indent="-51372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lgun Gothic"/>
              <a:buAutoNum type="arabicPeriod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베이스 설계 현황 소개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440" marR="0" lvl="0" indent="-51372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lgun Gothic"/>
              <a:buAutoNum type="arabicPeriod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구현 현황</a:t>
            </a:r>
            <a:r>
              <a:rPr lang="ko-KR" sz="2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및 SQL 작성 소개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1" name="Google Shape;551;p22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user_m_ht_category_main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카테고리 메인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52" name="Google Shape;552;p22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53" name="Google Shape;553;p22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54" name="Google Shape;554;p22"/>
          <p:cNvGraphicFramePr/>
          <p:nvPr/>
        </p:nvGraphicFramePr>
        <p:xfrm>
          <a:off x="8509686" y="1289958"/>
          <a:ext cx="3532000" cy="523457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25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 user_m_ht_category_menu의 메뉴를 클릭한 것과 동일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69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클릭시 프로젝트 상세 페이지로 이동 (모든 페이지 동일)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74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프로젝트 제목 및 달성 투자율 표시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클릭시 프로젝트 상세 페이지로 이동 (모든 페이지 동일)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17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20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29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555" name="Google Shape;555;p22"/>
          <p:cNvGrpSpPr/>
          <p:nvPr/>
        </p:nvGrpSpPr>
        <p:grpSpPr>
          <a:xfrm>
            <a:off x="189293" y="1272885"/>
            <a:ext cx="8032200" cy="5349900"/>
            <a:chOff x="189293" y="1272885"/>
            <a:chExt cx="8032200" cy="5349900"/>
          </a:xfrm>
        </p:grpSpPr>
        <p:grpSp>
          <p:nvGrpSpPr>
            <p:cNvPr id="556" name="Google Shape;556;p22"/>
            <p:cNvGrpSpPr/>
            <p:nvPr/>
          </p:nvGrpSpPr>
          <p:grpSpPr>
            <a:xfrm>
              <a:off x="189293" y="1272885"/>
              <a:ext cx="8032200" cy="5349900"/>
              <a:chOff x="189293" y="1272885"/>
              <a:chExt cx="8032200" cy="5349900"/>
            </a:xfrm>
          </p:grpSpPr>
          <p:sp>
            <p:nvSpPr>
              <p:cNvPr id="557" name="Google Shape;557;p22"/>
              <p:cNvSpPr/>
              <p:nvPr/>
            </p:nvSpPr>
            <p:spPr>
              <a:xfrm>
                <a:off x="189293" y="127288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58" name="Google Shape;558;p22"/>
              <p:cNvSpPr/>
              <p:nvPr/>
            </p:nvSpPr>
            <p:spPr>
              <a:xfrm>
                <a:off x="2359506" y="1359838"/>
                <a:ext cx="3546150" cy="5164725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559" name="Google Shape;559;p22"/>
              <p:cNvCxnSpPr/>
              <p:nvPr/>
            </p:nvCxnSpPr>
            <p:spPr>
              <a:xfrm>
                <a:off x="3900891" y="1859870"/>
                <a:ext cx="1859794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DC7F0D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560" name="Google Shape;560;p22"/>
              <p:cNvGrpSpPr/>
              <p:nvPr/>
            </p:nvGrpSpPr>
            <p:grpSpPr>
              <a:xfrm>
                <a:off x="2606886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561" name="Google Shape;561;p22"/>
                <p:cNvCxnSpPr/>
                <p:nvPr/>
              </p:nvCxnSpPr>
              <p:spPr>
                <a:xfrm>
                  <a:off x="2890266" y="3771809"/>
                  <a:ext cx="1343025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DC7F0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562" name="Google Shape;562;p22"/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데이터 케이블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63" name="Google Shape;563;p22" descr="실내, 테이블, 앉아있는, 쥐고있는이(가) 표시된 사진&#10;&#10;매우 높은 신뢰도로 생성된 설명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64" name="Google Shape;564;p22"/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IT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65" name="Google Shape;565;p22"/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57%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cxnSp>
            <p:nvCxnSpPr>
              <p:cNvPr id="566" name="Google Shape;566;p22"/>
              <p:cNvCxnSpPr/>
              <p:nvPr/>
            </p:nvCxnSpPr>
            <p:spPr>
              <a:xfrm>
                <a:off x="3929345" y="5068054"/>
                <a:ext cx="1856054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DC7F0D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567" name="Google Shape;567;p22"/>
              <p:cNvGrpSpPr/>
              <p:nvPr/>
            </p:nvGrpSpPr>
            <p:grpSpPr>
              <a:xfrm>
                <a:off x="4098637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568" name="Google Shape;568;p22"/>
                <p:cNvCxnSpPr/>
                <p:nvPr/>
              </p:nvCxnSpPr>
              <p:spPr>
                <a:xfrm>
                  <a:off x="2890266" y="3771809"/>
                  <a:ext cx="1343025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DC7F0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569" name="Google Shape;569;p22"/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데이터 케이블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70" name="Google Shape;570;p22" descr="실내, 테이블, 앉아있는, 쥐고있는이(가) 표시된 사진&#10;&#10;매우 높은 신뢰도로 생성된 설명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71" name="Google Shape;571;p22"/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IT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72" name="Google Shape;572;p22"/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57%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573" name="Google Shape;573;p22"/>
              <p:cNvGrpSpPr/>
              <p:nvPr/>
            </p:nvGrpSpPr>
            <p:grpSpPr>
              <a:xfrm>
                <a:off x="2590640" y="3323831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574" name="Google Shape;574;p22"/>
                <p:cNvCxnSpPr/>
                <p:nvPr/>
              </p:nvCxnSpPr>
              <p:spPr>
                <a:xfrm>
                  <a:off x="2890266" y="3771809"/>
                  <a:ext cx="1343025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DC7F0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575" name="Google Shape;575;p22"/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데이터 케이블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76" name="Google Shape;576;p22" descr="실내, 테이블, 앉아있는, 쥐고있는이(가) 표시된 사진&#10;&#10;매우 높은 신뢰도로 생성된 설명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77" name="Google Shape;577;p22"/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IT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78" name="Google Shape;578;p22"/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57%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579" name="Google Shape;579;p22"/>
              <p:cNvGrpSpPr/>
              <p:nvPr/>
            </p:nvGrpSpPr>
            <p:grpSpPr>
              <a:xfrm>
                <a:off x="4096448" y="3329466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580" name="Google Shape;580;p22"/>
                <p:cNvCxnSpPr/>
                <p:nvPr/>
              </p:nvCxnSpPr>
              <p:spPr>
                <a:xfrm>
                  <a:off x="2890266" y="3771809"/>
                  <a:ext cx="1343025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DC7F0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581" name="Google Shape;581;p22"/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데이터 케이블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82" name="Google Shape;582;p22" descr="실내, 테이블, 앉아있는, 쥐고있는이(가) 표시된 사진&#10;&#10;매우 높은 신뢰도로 생성된 설명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83" name="Google Shape;583;p22"/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IT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84" name="Google Shape;584;p22"/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57%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585" name="Google Shape;585;p22"/>
              <p:cNvGrpSpPr/>
              <p:nvPr/>
            </p:nvGrpSpPr>
            <p:grpSpPr>
              <a:xfrm>
                <a:off x="2620459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586" name="Google Shape;586;p22"/>
                <p:cNvCxnSpPr/>
                <p:nvPr/>
              </p:nvCxnSpPr>
              <p:spPr>
                <a:xfrm>
                  <a:off x="2890266" y="3771809"/>
                  <a:ext cx="1343025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DC7F0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587" name="Google Shape;587;p22"/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데이터 케이블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88" name="Google Shape;588;p22" descr="실내, 테이블, 앉아있는, 쥐고있는이(가) 표시된 사진&#10;&#10;매우 높은 신뢰도로 생성된 설명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89" name="Google Shape;589;p22"/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IT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90" name="Google Shape;590;p22"/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57%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591" name="Google Shape;591;p22"/>
              <p:cNvGrpSpPr/>
              <p:nvPr/>
            </p:nvGrpSpPr>
            <p:grpSpPr>
              <a:xfrm>
                <a:off x="4148066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592" name="Google Shape;592;p22"/>
                <p:cNvCxnSpPr/>
                <p:nvPr/>
              </p:nvCxnSpPr>
              <p:spPr>
                <a:xfrm>
                  <a:off x="2890266" y="3771809"/>
                  <a:ext cx="1343025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DC7F0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593" name="Google Shape;593;p22"/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데이터 케이블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94" name="Google Shape;594;p22" descr="실내, 테이블, 앉아있는, 쥐고있는이(가) 표시된 사진&#10;&#10;매우 높은 신뢰도로 생성된 설명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95" name="Google Shape;595;p22"/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IT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96" name="Google Shape;596;p22"/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57%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  <p:sp>
          <p:nvSpPr>
            <p:cNvPr id="597" name="Google Shape;597;p22"/>
            <p:cNvSpPr/>
            <p:nvPr/>
          </p:nvSpPr>
          <p:spPr>
            <a:xfrm>
              <a:off x="2608173" y="1448548"/>
              <a:ext cx="1181231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</a:t>
              </a:r>
              <a:endParaRPr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22"/>
            <p:cNvSpPr/>
            <p:nvPr/>
          </p:nvSpPr>
          <p:spPr>
            <a:xfrm>
              <a:off x="2634032" y="4630513"/>
              <a:ext cx="1184753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가전</a:t>
              </a:r>
              <a:endParaRPr/>
            </a:p>
          </p:txBody>
        </p:sp>
        <p:sp>
          <p:nvSpPr>
            <p:cNvPr id="599" name="Google Shape;599;p22"/>
            <p:cNvSpPr/>
            <p:nvPr/>
          </p:nvSpPr>
          <p:spPr>
            <a:xfrm>
              <a:off x="2318935" y="1496781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0" name="Google Shape;600;p22"/>
            <p:cNvSpPr/>
            <p:nvPr/>
          </p:nvSpPr>
          <p:spPr>
            <a:xfrm>
              <a:off x="2511322" y="193721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1" name="Google Shape;601;p22"/>
            <p:cNvSpPr/>
            <p:nvPr/>
          </p:nvSpPr>
          <p:spPr>
            <a:xfrm>
              <a:off x="2412567" y="286287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6" name="Google Shape;606;p23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user_m_ht_category_main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카테고리 메인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07" name="Google Shape;607;p2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08" name="Google Shape;608;p2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09" name="Google Shape;609;p23"/>
          <p:cNvGraphicFramePr/>
          <p:nvPr/>
        </p:nvGraphicFramePr>
        <p:xfrm>
          <a:off x="8509686" y="1289958"/>
          <a:ext cx="3532000" cy="523457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25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 user_m_ht_category_menu의 메뉴를 클릭한 것과 동일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69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클릭시 프로젝트 상세 페이지로 이동 (모든 페이지 동일)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74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프로젝트 제목 및 달성 투자율 표시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클릭시 프로젝트 상세 페이지로 이동 (모든 페이지 동일)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17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20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29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10" name="Google Shape;610;p23"/>
          <p:cNvGrpSpPr/>
          <p:nvPr/>
        </p:nvGrpSpPr>
        <p:grpSpPr>
          <a:xfrm>
            <a:off x="189293" y="1272885"/>
            <a:ext cx="8032200" cy="5349900"/>
            <a:chOff x="189293" y="1272885"/>
            <a:chExt cx="8032200" cy="5349900"/>
          </a:xfrm>
        </p:grpSpPr>
        <p:grpSp>
          <p:nvGrpSpPr>
            <p:cNvPr id="611" name="Google Shape;611;p23"/>
            <p:cNvGrpSpPr/>
            <p:nvPr/>
          </p:nvGrpSpPr>
          <p:grpSpPr>
            <a:xfrm>
              <a:off x="189293" y="1272885"/>
              <a:ext cx="8032200" cy="5349900"/>
              <a:chOff x="189293" y="1272885"/>
              <a:chExt cx="8032200" cy="5349900"/>
            </a:xfrm>
          </p:grpSpPr>
          <p:sp>
            <p:nvSpPr>
              <p:cNvPr id="612" name="Google Shape;612;p23"/>
              <p:cNvSpPr/>
              <p:nvPr/>
            </p:nvSpPr>
            <p:spPr>
              <a:xfrm>
                <a:off x="189293" y="127288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13" name="Google Shape;613;p23"/>
              <p:cNvSpPr/>
              <p:nvPr/>
            </p:nvSpPr>
            <p:spPr>
              <a:xfrm>
                <a:off x="2359506" y="1359838"/>
                <a:ext cx="3546150" cy="5164725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614" name="Google Shape;614;p23"/>
              <p:cNvCxnSpPr/>
              <p:nvPr/>
            </p:nvCxnSpPr>
            <p:spPr>
              <a:xfrm>
                <a:off x="3900891" y="1859870"/>
                <a:ext cx="1859794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DC7F0D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615" name="Google Shape;615;p23"/>
              <p:cNvGrpSpPr/>
              <p:nvPr/>
            </p:nvGrpSpPr>
            <p:grpSpPr>
              <a:xfrm>
                <a:off x="2606886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616" name="Google Shape;616;p23"/>
                <p:cNvCxnSpPr/>
                <p:nvPr/>
              </p:nvCxnSpPr>
              <p:spPr>
                <a:xfrm>
                  <a:off x="2890266" y="3771809"/>
                  <a:ext cx="1343025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DC7F0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617" name="Google Shape;617;p23"/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데이터 케이블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618" name="Google Shape;618;p23" descr="실내, 테이블, 앉아있는, 쥐고있는이(가) 표시된 사진&#10;&#10;매우 높은 신뢰도로 생성된 설명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19" name="Google Shape;619;p23"/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IT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20" name="Google Shape;620;p23"/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57%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cxnSp>
            <p:nvCxnSpPr>
              <p:cNvPr id="621" name="Google Shape;621;p23"/>
              <p:cNvCxnSpPr/>
              <p:nvPr/>
            </p:nvCxnSpPr>
            <p:spPr>
              <a:xfrm>
                <a:off x="3929345" y="5068054"/>
                <a:ext cx="1856054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DC7F0D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622" name="Google Shape;622;p23"/>
              <p:cNvGrpSpPr/>
              <p:nvPr/>
            </p:nvGrpSpPr>
            <p:grpSpPr>
              <a:xfrm>
                <a:off x="4098637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623" name="Google Shape;623;p23"/>
                <p:cNvCxnSpPr/>
                <p:nvPr/>
              </p:nvCxnSpPr>
              <p:spPr>
                <a:xfrm>
                  <a:off x="2890266" y="3771809"/>
                  <a:ext cx="1343025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DC7F0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624" name="Google Shape;624;p23"/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데이터 케이블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625" name="Google Shape;625;p23" descr="실내, 테이블, 앉아있는, 쥐고있는이(가) 표시된 사진&#10;&#10;매우 높은 신뢰도로 생성된 설명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26" name="Google Shape;626;p23"/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IT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27" name="Google Shape;627;p23"/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57%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628" name="Google Shape;628;p23"/>
              <p:cNvGrpSpPr/>
              <p:nvPr/>
            </p:nvGrpSpPr>
            <p:grpSpPr>
              <a:xfrm>
                <a:off x="2590640" y="3323831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629" name="Google Shape;629;p23"/>
                <p:cNvCxnSpPr/>
                <p:nvPr/>
              </p:nvCxnSpPr>
              <p:spPr>
                <a:xfrm>
                  <a:off x="2890266" y="3771809"/>
                  <a:ext cx="1343025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DC7F0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630" name="Google Shape;630;p23"/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데이터 케이블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631" name="Google Shape;631;p23" descr="실내, 테이블, 앉아있는, 쥐고있는이(가) 표시된 사진&#10;&#10;매우 높은 신뢰도로 생성된 설명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32" name="Google Shape;632;p23"/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IT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33" name="Google Shape;633;p23"/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57%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634" name="Google Shape;634;p23"/>
              <p:cNvGrpSpPr/>
              <p:nvPr/>
            </p:nvGrpSpPr>
            <p:grpSpPr>
              <a:xfrm>
                <a:off x="4096448" y="3329466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635" name="Google Shape;635;p23"/>
                <p:cNvCxnSpPr/>
                <p:nvPr/>
              </p:nvCxnSpPr>
              <p:spPr>
                <a:xfrm>
                  <a:off x="2890266" y="3771809"/>
                  <a:ext cx="1343025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DC7F0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636" name="Google Shape;636;p23"/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데이터 케이블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637" name="Google Shape;637;p23" descr="실내, 테이블, 앉아있는, 쥐고있는이(가) 표시된 사진&#10;&#10;매우 높은 신뢰도로 생성된 설명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38" name="Google Shape;638;p23"/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IT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39" name="Google Shape;639;p23"/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57%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640" name="Google Shape;640;p23"/>
              <p:cNvGrpSpPr/>
              <p:nvPr/>
            </p:nvGrpSpPr>
            <p:grpSpPr>
              <a:xfrm>
                <a:off x="2620459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641" name="Google Shape;641;p23"/>
                <p:cNvCxnSpPr/>
                <p:nvPr/>
              </p:nvCxnSpPr>
              <p:spPr>
                <a:xfrm>
                  <a:off x="2890266" y="3771809"/>
                  <a:ext cx="1343025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DC7F0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642" name="Google Shape;642;p23"/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데이터 케이블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643" name="Google Shape;643;p23" descr="실내, 테이블, 앉아있는, 쥐고있는이(가) 표시된 사진&#10;&#10;매우 높은 신뢰도로 생성된 설명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44" name="Google Shape;644;p23"/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IT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45" name="Google Shape;645;p23"/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57%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646" name="Google Shape;646;p23"/>
              <p:cNvGrpSpPr/>
              <p:nvPr/>
            </p:nvGrpSpPr>
            <p:grpSpPr>
              <a:xfrm>
                <a:off x="4148066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647" name="Google Shape;647;p23"/>
                <p:cNvCxnSpPr/>
                <p:nvPr/>
              </p:nvCxnSpPr>
              <p:spPr>
                <a:xfrm>
                  <a:off x="2890266" y="3771809"/>
                  <a:ext cx="1343025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DC7F0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648" name="Google Shape;648;p23"/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데이터 케이블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649" name="Google Shape;649;p23" descr="실내, 테이블, 앉아있는, 쥐고있는이(가) 표시된 사진&#10;&#10;매우 높은 신뢰도로 생성된 설명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50" name="Google Shape;650;p23"/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IT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51" name="Google Shape;651;p23"/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57%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  <p:sp>
          <p:nvSpPr>
            <p:cNvPr id="652" name="Google Shape;652;p23"/>
            <p:cNvSpPr/>
            <p:nvPr/>
          </p:nvSpPr>
          <p:spPr>
            <a:xfrm>
              <a:off x="2608173" y="1448548"/>
              <a:ext cx="1181231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</a:t>
              </a:r>
              <a:endParaRPr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23"/>
            <p:cNvSpPr/>
            <p:nvPr/>
          </p:nvSpPr>
          <p:spPr>
            <a:xfrm>
              <a:off x="2634032" y="4630513"/>
              <a:ext cx="1184753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가전</a:t>
              </a:r>
              <a:endParaRPr/>
            </a:p>
          </p:txBody>
        </p:sp>
      </p:grpSp>
      <p:pic>
        <p:nvPicPr>
          <p:cNvPr id="654" name="Google Shape;654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15944" y="1099440"/>
            <a:ext cx="3464243" cy="5689387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23"/>
          <p:cNvSpPr/>
          <p:nvPr/>
        </p:nvSpPr>
        <p:spPr>
          <a:xfrm>
            <a:off x="2359506" y="1272885"/>
            <a:ext cx="3628339" cy="551594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23"/>
          <p:cNvSpPr/>
          <p:nvPr/>
        </p:nvSpPr>
        <p:spPr>
          <a:xfrm>
            <a:off x="2415944" y="1359838"/>
            <a:ext cx="3489712" cy="419801"/>
          </a:xfrm>
          <a:prstGeom prst="rect">
            <a:avLst/>
          </a:prstGeom>
          <a:noFill/>
          <a:ln w="571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23"/>
          <p:cNvSpPr/>
          <p:nvPr/>
        </p:nvSpPr>
        <p:spPr>
          <a:xfrm>
            <a:off x="2420864" y="1777702"/>
            <a:ext cx="3489712" cy="894172"/>
          </a:xfrm>
          <a:prstGeom prst="rect">
            <a:avLst/>
          </a:prstGeom>
          <a:noFill/>
          <a:ln w="571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23"/>
          <p:cNvSpPr/>
          <p:nvPr/>
        </p:nvSpPr>
        <p:spPr>
          <a:xfrm>
            <a:off x="2472076" y="1842060"/>
            <a:ext cx="1001374" cy="774139"/>
          </a:xfrm>
          <a:prstGeom prst="rect">
            <a:avLst/>
          </a:prstGeom>
          <a:noFill/>
          <a:ln w="57150" cap="flat" cmpd="sng">
            <a:solidFill>
              <a:srgbClr val="2E7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23"/>
          <p:cNvSpPr/>
          <p:nvPr/>
        </p:nvSpPr>
        <p:spPr>
          <a:xfrm>
            <a:off x="3470091" y="1842060"/>
            <a:ext cx="2381434" cy="774139"/>
          </a:xfrm>
          <a:prstGeom prst="rect">
            <a:avLst/>
          </a:prstGeom>
          <a:noFill/>
          <a:ln w="57150" cap="flat" cmpd="sng">
            <a:solidFill>
              <a:srgbClr val="2E7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23"/>
          <p:cNvSpPr/>
          <p:nvPr/>
        </p:nvSpPr>
        <p:spPr>
          <a:xfrm>
            <a:off x="3530416" y="1899211"/>
            <a:ext cx="2254983" cy="361390"/>
          </a:xfrm>
          <a:prstGeom prst="rect">
            <a:avLst/>
          </a:prstGeom>
          <a:noFill/>
          <a:ln w="571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23"/>
          <p:cNvSpPr/>
          <p:nvPr/>
        </p:nvSpPr>
        <p:spPr>
          <a:xfrm>
            <a:off x="3530141" y="2260600"/>
            <a:ext cx="2254983" cy="301625"/>
          </a:xfrm>
          <a:prstGeom prst="rect">
            <a:avLst/>
          </a:prstGeom>
          <a:noFill/>
          <a:ln w="571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23"/>
          <p:cNvSpPr/>
          <p:nvPr/>
        </p:nvSpPr>
        <p:spPr>
          <a:xfrm>
            <a:off x="2420864" y="2684482"/>
            <a:ext cx="3489712" cy="894172"/>
          </a:xfrm>
          <a:prstGeom prst="rect">
            <a:avLst/>
          </a:prstGeom>
          <a:noFill/>
          <a:ln w="571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23"/>
          <p:cNvSpPr/>
          <p:nvPr/>
        </p:nvSpPr>
        <p:spPr>
          <a:xfrm>
            <a:off x="3470091" y="2748840"/>
            <a:ext cx="2381434" cy="774139"/>
          </a:xfrm>
          <a:prstGeom prst="rect">
            <a:avLst/>
          </a:prstGeom>
          <a:noFill/>
          <a:ln w="57150" cap="flat" cmpd="sng">
            <a:solidFill>
              <a:srgbClr val="2E7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23"/>
          <p:cNvSpPr/>
          <p:nvPr/>
        </p:nvSpPr>
        <p:spPr>
          <a:xfrm>
            <a:off x="3530416" y="2805991"/>
            <a:ext cx="2254983" cy="361390"/>
          </a:xfrm>
          <a:prstGeom prst="rect">
            <a:avLst/>
          </a:prstGeom>
          <a:noFill/>
          <a:ln w="571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23"/>
          <p:cNvSpPr/>
          <p:nvPr/>
        </p:nvSpPr>
        <p:spPr>
          <a:xfrm>
            <a:off x="3530141" y="3167380"/>
            <a:ext cx="2254983" cy="301625"/>
          </a:xfrm>
          <a:prstGeom prst="rect">
            <a:avLst/>
          </a:prstGeom>
          <a:noFill/>
          <a:ln w="571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23"/>
          <p:cNvSpPr/>
          <p:nvPr/>
        </p:nvSpPr>
        <p:spPr>
          <a:xfrm>
            <a:off x="2422437" y="3591559"/>
            <a:ext cx="3489712" cy="894172"/>
          </a:xfrm>
          <a:prstGeom prst="rect">
            <a:avLst/>
          </a:prstGeom>
          <a:noFill/>
          <a:ln w="571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23"/>
          <p:cNvSpPr/>
          <p:nvPr/>
        </p:nvSpPr>
        <p:spPr>
          <a:xfrm>
            <a:off x="3471664" y="3655917"/>
            <a:ext cx="2381434" cy="774139"/>
          </a:xfrm>
          <a:prstGeom prst="rect">
            <a:avLst/>
          </a:prstGeom>
          <a:noFill/>
          <a:ln w="57150" cap="flat" cmpd="sng">
            <a:solidFill>
              <a:srgbClr val="2E7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23"/>
          <p:cNvSpPr/>
          <p:nvPr/>
        </p:nvSpPr>
        <p:spPr>
          <a:xfrm>
            <a:off x="3531989" y="3713068"/>
            <a:ext cx="2254983" cy="361390"/>
          </a:xfrm>
          <a:prstGeom prst="rect">
            <a:avLst/>
          </a:prstGeom>
          <a:noFill/>
          <a:ln w="571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23"/>
          <p:cNvSpPr/>
          <p:nvPr/>
        </p:nvSpPr>
        <p:spPr>
          <a:xfrm>
            <a:off x="3531714" y="4074457"/>
            <a:ext cx="2254983" cy="301625"/>
          </a:xfrm>
          <a:prstGeom prst="rect">
            <a:avLst/>
          </a:prstGeom>
          <a:noFill/>
          <a:ln w="571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23"/>
          <p:cNvSpPr/>
          <p:nvPr/>
        </p:nvSpPr>
        <p:spPr>
          <a:xfrm>
            <a:off x="2472076" y="2748840"/>
            <a:ext cx="1001374" cy="774139"/>
          </a:xfrm>
          <a:prstGeom prst="rect">
            <a:avLst/>
          </a:prstGeom>
          <a:noFill/>
          <a:ln w="57150" cap="flat" cmpd="sng">
            <a:solidFill>
              <a:srgbClr val="2E7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23"/>
          <p:cNvSpPr/>
          <p:nvPr/>
        </p:nvSpPr>
        <p:spPr>
          <a:xfrm>
            <a:off x="2472076" y="3655620"/>
            <a:ext cx="1001374" cy="774139"/>
          </a:xfrm>
          <a:prstGeom prst="rect">
            <a:avLst/>
          </a:prstGeom>
          <a:noFill/>
          <a:ln w="57150" cap="flat" cmpd="sng">
            <a:solidFill>
              <a:srgbClr val="2E7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6" name="Google Shape;676;p24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77" name="Google Shape;677;p24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78" name="Google Shape;678;p24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79" name="Google Shape;679;p24"/>
          <p:cNvGraphicFramePr/>
          <p:nvPr/>
        </p:nvGraphicFramePr>
        <p:xfrm>
          <a:off x="8509686" y="1289960"/>
          <a:ext cx="3532000" cy="532392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2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카테고리 선택 -&gt; 베스트 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14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베스트 카테고리 내 세부 카테고리 선택을 위한 셀렉트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투자 금액순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9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97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96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80" name="Google Shape;680;p24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81" name="Google Shape;681;p24"/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82" name="Google Shape;682;p24"/>
            <p:cNvCxnSpPr/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83" name="Google Shape;683;p24"/>
            <p:cNvCxnSpPr/>
            <p:nvPr/>
          </p:nvCxnSpPr>
          <p:spPr>
            <a:xfrm>
              <a:off x="914259" y="3954378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84" name="Google Shape;684;p24"/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85" name="Google Shape;685;p24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6" name="Google Shape;686;p24"/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7" name="Google Shape;687;p24"/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88" name="Google Shape;688;p24"/>
            <p:cNvCxnSpPr/>
            <p:nvPr/>
          </p:nvCxnSpPr>
          <p:spPr>
            <a:xfrm>
              <a:off x="3247884" y="3954378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89" name="Google Shape;689;p24"/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90" name="Google Shape;690;p24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1" name="Google Shape;691;p24"/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2" name="Google Shape;692;p24"/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93" name="Google Shape;693;p24"/>
            <p:cNvCxnSpPr/>
            <p:nvPr/>
          </p:nvCxnSpPr>
          <p:spPr>
            <a:xfrm>
              <a:off x="5562459" y="3944853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94" name="Google Shape;694;p24"/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95" name="Google Shape;695;p24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6" name="Google Shape;696;p24"/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7" name="Google Shape;697;p24"/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98" name="Google Shape;698;p24"/>
            <p:cNvCxnSpPr/>
            <p:nvPr/>
          </p:nvCxnSpPr>
          <p:spPr>
            <a:xfrm>
              <a:off x="923784" y="6154653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99" name="Google Shape;699;p24"/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0" name="Google Shape;700;p24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1" name="Google Shape;701;p24"/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2" name="Google Shape;702;p24"/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03" name="Google Shape;703;p24"/>
            <p:cNvCxnSpPr/>
            <p:nvPr/>
          </p:nvCxnSpPr>
          <p:spPr>
            <a:xfrm>
              <a:off x="3257409" y="6154653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04" name="Google Shape;704;p24"/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5" name="Google Shape;705;p24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6" name="Google Shape;706;p24"/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7" name="Google Shape;707;p24"/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08" name="Google Shape;708;p24"/>
            <p:cNvCxnSpPr/>
            <p:nvPr/>
          </p:nvCxnSpPr>
          <p:spPr>
            <a:xfrm>
              <a:off x="5571984" y="6145128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09" name="Google Shape;709;p24"/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10" name="Google Shape;710;p24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1" name="Google Shape;711;p24"/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2" name="Google Shape;712;p24"/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3" name="Google Shape;713;p24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투자 금액순</a:t>
              </a:r>
              <a:endParaRPr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24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24"/>
            <p:cNvSpPr/>
            <p:nvPr/>
          </p:nvSpPr>
          <p:spPr>
            <a:xfrm>
              <a:off x="353044" y="158431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16" name="Google Shape;716;p24"/>
          <p:cNvSpPr/>
          <p:nvPr/>
        </p:nvSpPr>
        <p:spPr>
          <a:xfrm rot="7017429">
            <a:off x="2347934" y="1400503"/>
            <a:ext cx="315698" cy="126978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17" name="Google Shape;717;p24"/>
          <p:cNvGraphicFramePr/>
          <p:nvPr/>
        </p:nvGraphicFramePr>
        <p:xfrm>
          <a:off x="133708" y="2518084"/>
          <a:ext cx="5001050" cy="2387650"/>
        </p:xfrm>
        <a:graphic>
          <a:graphicData uri="http://schemas.openxmlformats.org/drawingml/2006/table">
            <a:tbl>
              <a:tblPr firstRow="1" bandRow="1">
                <a:noFill/>
                <a:tableStyleId>{DB239306-28A6-4F05-8597-9A4C77DAA4FA}</a:tableStyleId>
              </a:tblPr>
              <a:tblGrid>
                <a:gridCol w="25005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005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1차 셀렉트 박스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2차 셀렉트박스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*진행 중 프로젝트(default)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진행 중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베스트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- 조회수순</a:t>
                      </a:r>
                      <a:endParaRPr sz="15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- 투자 금액순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다가올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다가올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지나간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- 종료 프로젝트 전체</a:t>
                      </a:r>
                      <a:endParaRPr sz="15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- 아깝게 목표 미달성된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18" name="Google Shape;718;p24"/>
          <p:cNvSpPr/>
          <p:nvPr/>
        </p:nvSpPr>
        <p:spPr>
          <a:xfrm>
            <a:off x="2505783" y="2380735"/>
            <a:ext cx="2783530" cy="2660822"/>
          </a:xfrm>
          <a:prstGeom prst="rect">
            <a:avLst/>
          </a:prstGeom>
          <a:noFill/>
          <a:ln w="762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3" name="Google Shape;723;p25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24" name="Google Shape;724;p25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25" name="Google Shape;725;p25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26" name="Google Shape;726;p25"/>
          <p:cNvGraphicFramePr/>
          <p:nvPr/>
        </p:nvGraphicFramePr>
        <p:xfrm>
          <a:off x="8509686" y="1289960"/>
          <a:ext cx="3532000" cy="532392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2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카테고리 선택 -&gt; 베스트 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14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베스트 카테고리 내 세부 카테고리 선택을 위한 셀렉트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투자 금액순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9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97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96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727" name="Google Shape;727;p25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728" name="Google Shape;728;p25"/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29" name="Google Shape;729;p25"/>
            <p:cNvCxnSpPr/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30" name="Google Shape;730;p25"/>
            <p:cNvCxnSpPr/>
            <p:nvPr/>
          </p:nvCxnSpPr>
          <p:spPr>
            <a:xfrm>
              <a:off x="914259" y="3954378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31" name="Google Shape;731;p25"/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32" name="Google Shape;732;p25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3" name="Google Shape;733;p25"/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4" name="Google Shape;734;p25"/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35" name="Google Shape;735;p25"/>
            <p:cNvCxnSpPr/>
            <p:nvPr/>
          </p:nvCxnSpPr>
          <p:spPr>
            <a:xfrm>
              <a:off x="3247884" y="3954378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36" name="Google Shape;736;p25"/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37" name="Google Shape;737;p25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8" name="Google Shape;738;p25"/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9" name="Google Shape;739;p25"/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40" name="Google Shape;740;p25"/>
            <p:cNvCxnSpPr/>
            <p:nvPr/>
          </p:nvCxnSpPr>
          <p:spPr>
            <a:xfrm>
              <a:off x="5562459" y="3944853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41" name="Google Shape;741;p25"/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42" name="Google Shape;742;p25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3" name="Google Shape;743;p25"/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4" name="Google Shape;744;p25"/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45" name="Google Shape;745;p25"/>
            <p:cNvCxnSpPr/>
            <p:nvPr/>
          </p:nvCxnSpPr>
          <p:spPr>
            <a:xfrm>
              <a:off x="923784" y="6154653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46" name="Google Shape;746;p25"/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47" name="Google Shape;747;p25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8" name="Google Shape;748;p25"/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9" name="Google Shape;749;p25"/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50" name="Google Shape;750;p25"/>
            <p:cNvCxnSpPr/>
            <p:nvPr/>
          </p:nvCxnSpPr>
          <p:spPr>
            <a:xfrm>
              <a:off x="3257409" y="6154653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51" name="Google Shape;751;p25"/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2" name="Google Shape;752;p25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3" name="Google Shape;753;p25"/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54" name="Google Shape;754;p25"/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55" name="Google Shape;755;p25"/>
            <p:cNvCxnSpPr/>
            <p:nvPr/>
          </p:nvCxnSpPr>
          <p:spPr>
            <a:xfrm>
              <a:off x="5571984" y="6145128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56" name="Google Shape;756;p25"/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7" name="Google Shape;757;p25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8" name="Google Shape;758;p25"/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59" name="Google Shape;759;p25"/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60" name="Google Shape;760;p25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투자 금액순</a:t>
              </a:r>
              <a:endParaRPr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25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62" name="Google Shape;762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0709" y="572479"/>
            <a:ext cx="11358793" cy="6041365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5"/>
          <p:cNvSpPr/>
          <p:nvPr/>
        </p:nvSpPr>
        <p:spPr>
          <a:xfrm>
            <a:off x="7521804" y="3889028"/>
            <a:ext cx="3496734" cy="11684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4" name="Google Shape;764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65538" y="514332"/>
            <a:ext cx="5145996" cy="1970637"/>
          </a:xfrm>
          <a:prstGeom prst="rect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765" name="Google Shape;765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25154" y="514332"/>
            <a:ext cx="3177116" cy="2800879"/>
          </a:xfrm>
          <a:prstGeom prst="rect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766" name="Google Shape;766;p25"/>
          <p:cNvSpPr/>
          <p:nvPr/>
        </p:nvSpPr>
        <p:spPr>
          <a:xfrm rot="-5400000">
            <a:off x="6514382" y="3777690"/>
            <a:ext cx="315698" cy="1699153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67" name="Google Shape;767;p25"/>
          <p:cNvGraphicFramePr/>
          <p:nvPr/>
        </p:nvGraphicFramePr>
        <p:xfrm>
          <a:off x="735053" y="3678949"/>
          <a:ext cx="5001050" cy="2616250"/>
        </p:xfrm>
        <a:graphic>
          <a:graphicData uri="http://schemas.openxmlformats.org/drawingml/2006/table">
            <a:tbl>
              <a:tblPr firstRow="1" bandRow="1">
                <a:noFill/>
                <a:tableStyleId>{DB239306-28A6-4F05-8597-9A4C77DAA4FA}</a:tableStyleId>
              </a:tblPr>
              <a:tblGrid>
                <a:gridCol w="25005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005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1차 셀렉트 박스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2차 셀렉트박스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*진행 중 프로젝트(default)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진행 중 프로젝트 전체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베스트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- 조회수순</a:t>
                      </a:r>
                      <a:endParaRPr sz="15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- 투자 금액순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다가올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다가올 프로젝트</a:t>
                      </a:r>
                      <a:endParaRPr sz="15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유망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지나간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- 종료 프로젝트 전체</a:t>
                      </a:r>
                      <a:endParaRPr sz="15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- 아깝게 목표 미달성된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68" name="Google Shape;768;p25"/>
          <p:cNvSpPr/>
          <p:nvPr/>
        </p:nvSpPr>
        <p:spPr>
          <a:xfrm>
            <a:off x="3107128" y="3541599"/>
            <a:ext cx="2783530" cy="2921295"/>
          </a:xfrm>
          <a:prstGeom prst="rect">
            <a:avLst/>
          </a:prstGeom>
          <a:noFill/>
          <a:ln w="762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9" name="Google Shape;769;p25"/>
          <p:cNvCxnSpPr>
            <a:endCxn id="763" idx="0"/>
          </p:cNvCxnSpPr>
          <p:nvPr/>
        </p:nvCxnSpPr>
        <p:spPr>
          <a:xfrm>
            <a:off x="7030671" y="2485028"/>
            <a:ext cx="2239500" cy="1404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770" name="Google Shape;770;p25"/>
          <p:cNvCxnSpPr>
            <a:endCxn id="763" idx="0"/>
          </p:cNvCxnSpPr>
          <p:nvPr/>
        </p:nvCxnSpPr>
        <p:spPr>
          <a:xfrm>
            <a:off x="9270171" y="3315128"/>
            <a:ext cx="0" cy="5739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5" name="Google Shape;775;p26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76" name="Google Shape;776;p26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77" name="Google Shape;777;p26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78" name="Google Shape;778;p26"/>
          <p:cNvGraphicFramePr/>
          <p:nvPr/>
        </p:nvGraphicFramePr>
        <p:xfrm>
          <a:off x="8509686" y="1289960"/>
          <a:ext cx="3532000" cy="532392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2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카테고리 선택 -&gt; 베스트 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14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베스트 카테고리 내 세부 카테고리 선택을 위한 셀렉트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투자 금액순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9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97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96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779" name="Google Shape;779;p2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780" name="Google Shape;780;p26"/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81" name="Google Shape;781;p26"/>
            <p:cNvCxnSpPr/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2" name="Google Shape;782;p26"/>
            <p:cNvCxnSpPr/>
            <p:nvPr/>
          </p:nvCxnSpPr>
          <p:spPr>
            <a:xfrm>
              <a:off x="914259" y="3954378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83" name="Google Shape;783;p26"/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84" name="Google Shape;784;p26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5" name="Google Shape;785;p26"/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86" name="Google Shape;786;p26"/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87" name="Google Shape;787;p26"/>
            <p:cNvCxnSpPr/>
            <p:nvPr/>
          </p:nvCxnSpPr>
          <p:spPr>
            <a:xfrm>
              <a:off x="3247884" y="3954378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88" name="Google Shape;788;p26"/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89" name="Google Shape;789;p26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0" name="Google Shape;790;p26"/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1" name="Google Shape;791;p26"/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92" name="Google Shape;792;p26"/>
            <p:cNvCxnSpPr/>
            <p:nvPr/>
          </p:nvCxnSpPr>
          <p:spPr>
            <a:xfrm>
              <a:off x="5562459" y="3944853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93" name="Google Shape;793;p26"/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94" name="Google Shape;794;p26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5" name="Google Shape;795;p26"/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6" name="Google Shape;796;p26"/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97" name="Google Shape;797;p26"/>
            <p:cNvCxnSpPr/>
            <p:nvPr/>
          </p:nvCxnSpPr>
          <p:spPr>
            <a:xfrm>
              <a:off x="923784" y="6154653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98" name="Google Shape;798;p26"/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99" name="Google Shape;799;p26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0" name="Google Shape;800;p26"/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1" name="Google Shape;801;p26"/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02" name="Google Shape;802;p26"/>
            <p:cNvCxnSpPr/>
            <p:nvPr/>
          </p:nvCxnSpPr>
          <p:spPr>
            <a:xfrm>
              <a:off x="3257409" y="6154653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03" name="Google Shape;803;p26"/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4" name="Google Shape;804;p26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5" name="Google Shape;805;p26"/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6" name="Google Shape;806;p26"/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07" name="Google Shape;807;p26"/>
            <p:cNvCxnSpPr/>
            <p:nvPr/>
          </p:nvCxnSpPr>
          <p:spPr>
            <a:xfrm>
              <a:off x="5571984" y="6145128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08" name="Google Shape;808;p26"/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9" name="Google Shape;809;p26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0" name="Google Shape;810;p26"/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1" name="Google Shape;811;p26"/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2" name="Google Shape;812;p26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투자 금액순</a:t>
              </a:r>
              <a:endParaRPr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26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14" name="Google Shape;814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0709" y="572479"/>
            <a:ext cx="11358793" cy="6041365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6"/>
          <p:cNvSpPr/>
          <p:nvPr/>
        </p:nvSpPr>
        <p:spPr>
          <a:xfrm>
            <a:off x="7629193" y="3853711"/>
            <a:ext cx="3496734" cy="11684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26"/>
          <p:cNvSpPr/>
          <p:nvPr/>
        </p:nvSpPr>
        <p:spPr>
          <a:xfrm rot="-3261207">
            <a:off x="8241840" y="2357227"/>
            <a:ext cx="315698" cy="1699153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17" name="Google Shape;817;p26"/>
          <p:cNvGraphicFramePr/>
          <p:nvPr/>
        </p:nvGraphicFramePr>
        <p:xfrm>
          <a:off x="2436262" y="572479"/>
          <a:ext cx="5001050" cy="2616250"/>
        </p:xfrm>
        <a:graphic>
          <a:graphicData uri="http://schemas.openxmlformats.org/drawingml/2006/table">
            <a:tbl>
              <a:tblPr firstRow="1" bandRow="1">
                <a:noFill/>
                <a:tableStyleId>{DB239306-28A6-4F05-8597-9A4C77DAA4FA}</a:tableStyleId>
              </a:tblPr>
              <a:tblGrid>
                <a:gridCol w="25005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005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1차 셀렉트 박스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2차 셀렉트박스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*진행 중 프로젝트(default)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진행 중 프로젝트 전체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베스트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- 조회수순</a:t>
                      </a:r>
                      <a:endParaRPr sz="15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- 투자 금액순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다가올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다가올 프로젝트</a:t>
                      </a:r>
                      <a:endParaRPr sz="15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유망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지나간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- 종료 프로젝트 전체</a:t>
                      </a:r>
                      <a:endParaRPr sz="15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- 아깝게 목표 미달성된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18" name="Google Shape;818;p26"/>
          <p:cNvSpPr/>
          <p:nvPr/>
        </p:nvSpPr>
        <p:spPr>
          <a:xfrm>
            <a:off x="4808337" y="435129"/>
            <a:ext cx="2783530" cy="2921295"/>
          </a:xfrm>
          <a:prstGeom prst="rect">
            <a:avLst/>
          </a:prstGeom>
          <a:noFill/>
          <a:ln w="762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9" name="Google Shape;819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0929" y="3830196"/>
            <a:ext cx="7157173" cy="266508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820" name="Google Shape;820;p26"/>
          <p:cNvSpPr/>
          <p:nvPr/>
        </p:nvSpPr>
        <p:spPr>
          <a:xfrm>
            <a:off x="4945260" y="1288311"/>
            <a:ext cx="1176867" cy="3302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1" name="Google Shape;821;p26"/>
          <p:cNvCxnSpPr>
            <a:stCxn id="819" idx="0"/>
          </p:cNvCxnSpPr>
          <p:nvPr/>
        </p:nvCxnSpPr>
        <p:spPr>
          <a:xfrm rot="10800000" flipH="1">
            <a:off x="3909516" y="1618596"/>
            <a:ext cx="1035600" cy="22116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6" name="Google Shape;826;p27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27" name="Google Shape;827;p27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28" name="Google Shape;828;p27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29" name="Google Shape;829;p27"/>
          <p:cNvGraphicFramePr/>
          <p:nvPr/>
        </p:nvGraphicFramePr>
        <p:xfrm>
          <a:off x="8509686" y="1289960"/>
          <a:ext cx="3532000" cy="532392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2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카테고리 선택 -&gt; 베스트 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14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베스트 카테고리 내 세부 카테고리 선택을 위한 셀렉트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투자 금액순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9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97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96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830" name="Google Shape;830;p27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831" name="Google Shape;831;p27"/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32" name="Google Shape;832;p27"/>
            <p:cNvCxnSpPr/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3" name="Google Shape;833;p27"/>
            <p:cNvCxnSpPr/>
            <p:nvPr/>
          </p:nvCxnSpPr>
          <p:spPr>
            <a:xfrm>
              <a:off x="914259" y="3954378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34" name="Google Shape;834;p27"/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35" name="Google Shape;835;p27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6" name="Google Shape;836;p27"/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37" name="Google Shape;837;p27"/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38" name="Google Shape;838;p27"/>
            <p:cNvCxnSpPr/>
            <p:nvPr/>
          </p:nvCxnSpPr>
          <p:spPr>
            <a:xfrm>
              <a:off x="3247884" y="3954378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39" name="Google Shape;839;p27"/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40" name="Google Shape;840;p27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1" name="Google Shape;841;p27"/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42" name="Google Shape;842;p27"/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43" name="Google Shape;843;p27"/>
            <p:cNvCxnSpPr/>
            <p:nvPr/>
          </p:nvCxnSpPr>
          <p:spPr>
            <a:xfrm>
              <a:off x="5562459" y="3944853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44" name="Google Shape;844;p27"/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45" name="Google Shape;845;p27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6" name="Google Shape;846;p27"/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47" name="Google Shape;847;p27"/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48" name="Google Shape;848;p27"/>
            <p:cNvCxnSpPr/>
            <p:nvPr/>
          </p:nvCxnSpPr>
          <p:spPr>
            <a:xfrm>
              <a:off x="923784" y="6154653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49" name="Google Shape;849;p27"/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0" name="Google Shape;850;p27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1" name="Google Shape;851;p27"/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2" name="Google Shape;852;p27"/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53" name="Google Shape;853;p27"/>
            <p:cNvCxnSpPr/>
            <p:nvPr/>
          </p:nvCxnSpPr>
          <p:spPr>
            <a:xfrm>
              <a:off x="3257409" y="6154653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54" name="Google Shape;854;p27"/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5" name="Google Shape;855;p27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6" name="Google Shape;856;p27"/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7" name="Google Shape;857;p27"/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58" name="Google Shape;858;p27"/>
            <p:cNvCxnSpPr/>
            <p:nvPr/>
          </p:nvCxnSpPr>
          <p:spPr>
            <a:xfrm>
              <a:off x="5571984" y="6145128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59" name="Google Shape;859;p27"/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60" name="Google Shape;860;p27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1" name="Google Shape;861;p27"/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62" name="Google Shape;862;p27"/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63" name="Google Shape;863;p27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투자 금액순</a:t>
              </a:r>
              <a:endParaRPr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27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27"/>
            <p:cNvSpPr/>
            <p:nvPr/>
          </p:nvSpPr>
          <p:spPr>
            <a:xfrm>
              <a:off x="353044" y="158431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866" name="Google Shape;866;p27"/>
          <p:cNvSpPr/>
          <p:nvPr/>
        </p:nvSpPr>
        <p:spPr>
          <a:xfrm rot="7017429">
            <a:off x="2347934" y="1400503"/>
            <a:ext cx="315698" cy="126978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67" name="Google Shape;867;p27"/>
          <p:cNvGraphicFramePr/>
          <p:nvPr/>
        </p:nvGraphicFramePr>
        <p:xfrm>
          <a:off x="133708" y="2518084"/>
          <a:ext cx="5001050" cy="2387650"/>
        </p:xfrm>
        <a:graphic>
          <a:graphicData uri="http://schemas.openxmlformats.org/drawingml/2006/table">
            <a:tbl>
              <a:tblPr firstRow="1" bandRow="1">
                <a:noFill/>
                <a:tableStyleId>{DB239306-28A6-4F05-8597-9A4C77DAA4FA}</a:tableStyleId>
              </a:tblPr>
              <a:tblGrid>
                <a:gridCol w="25005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005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1차 셀렉트 박스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2차 셀렉트박스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*진행 중 프로젝트(default)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진행 중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베스트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- 조회수순</a:t>
                      </a:r>
                      <a:endParaRPr sz="15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- 투자 금액순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다가올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다가올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지나간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- 종료 프로젝트 전체</a:t>
                      </a:r>
                      <a:endParaRPr sz="15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- 아깝게 목표 미달성된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68" name="Google Shape;868;p27"/>
          <p:cNvSpPr/>
          <p:nvPr/>
        </p:nvSpPr>
        <p:spPr>
          <a:xfrm>
            <a:off x="2505783" y="2380735"/>
            <a:ext cx="2783530" cy="2660822"/>
          </a:xfrm>
          <a:prstGeom prst="rect">
            <a:avLst/>
          </a:prstGeom>
          <a:noFill/>
          <a:ln w="762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3" name="Google Shape;873;p28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74" name="Google Shape;874;p28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75" name="Google Shape;875;p28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76" name="Google Shape;876;p28"/>
          <p:cNvGraphicFramePr/>
          <p:nvPr/>
        </p:nvGraphicFramePr>
        <p:xfrm>
          <a:off x="8509686" y="1289960"/>
          <a:ext cx="3532000" cy="532392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2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카테고리 선택 -&gt; 베스트 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14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베스트 카테고리 내 세부 카테고리 선택을 위한 셀렉트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투자 금액순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9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97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96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877" name="Google Shape;877;p28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878" name="Google Shape;878;p28"/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79" name="Google Shape;879;p28"/>
            <p:cNvCxnSpPr/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0" name="Google Shape;880;p28"/>
            <p:cNvCxnSpPr/>
            <p:nvPr/>
          </p:nvCxnSpPr>
          <p:spPr>
            <a:xfrm>
              <a:off x="914259" y="3954378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81" name="Google Shape;881;p28"/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82" name="Google Shape;882;p28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3" name="Google Shape;883;p28"/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4" name="Google Shape;884;p28"/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85" name="Google Shape;885;p28"/>
            <p:cNvCxnSpPr/>
            <p:nvPr/>
          </p:nvCxnSpPr>
          <p:spPr>
            <a:xfrm>
              <a:off x="3247884" y="3954378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86" name="Google Shape;886;p28"/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87" name="Google Shape;887;p28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8" name="Google Shape;888;p28"/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9" name="Google Shape;889;p28"/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90" name="Google Shape;890;p28"/>
            <p:cNvCxnSpPr/>
            <p:nvPr/>
          </p:nvCxnSpPr>
          <p:spPr>
            <a:xfrm>
              <a:off x="5562459" y="3944853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8"/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92" name="Google Shape;892;p28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3" name="Google Shape;893;p28"/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94" name="Google Shape;894;p28"/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95" name="Google Shape;895;p28"/>
            <p:cNvCxnSpPr/>
            <p:nvPr/>
          </p:nvCxnSpPr>
          <p:spPr>
            <a:xfrm>
              <a:off x="923784" y="6154653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6" name="Google Shape;896;p28"/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97" name="Google Shape;897;p28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8" name="Google Shape;898;p28"/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99" name="Google Shape;899;p28"/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00" name="Google Shape;900;p28"/>
            <p:cNvCxnSpPr/>
            <p:nvPr/>
          </p:nvCxnSpPr>
          <p:spPr>
            <a:xfrm>
              <a:off x="3257409" y="6154653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1" name="Google Shape;901;p28"/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2" name="Google Shape;902;p28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3" name="Google Shape;903;p28"/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4" name="Google Shape;904;p28"/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05" name="Google Shape;905;p28"/>
            <p:cNvCxnSpPr/>
            <p:nvPr/>
          </p:nvCxnSpPr>
          <p:spPr>
            <a:xfrm>
              <a:off x="5571984" y="6145128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6" name="Google Shape;906;p28"/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7" name="Google Shape;907;p28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8" name="Google Shape;908;p28"/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9" name="Google Shape;909;p28"/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10" name="Google Shape;910;p28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투자 금액순</a:t>
              </a:r>
              <a:endParaRPr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28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12" name="Google Shape;912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0709" y="572479"/>
            <a:ext cx="11358793" cy="6041365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28"/>
          <p:cNvSpPr/>
          <p:nvPr/>
        </p:nvSpPr>
        <p:spPr>
          <a:xfrm>
            <a:off x="7521804" y="3889028"/>
            <a:ext cx="3496734" cy="11684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4" name="Google Shape;914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65538" y="514332"/>
            <a:ext cx="5145996" cy="1970637"/>
          </a:xfrm>
          <a:prstGeom prst="rect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915" name="Google Shape;915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25154" y="514332"/>
            <a:ext cx="3177116" cy="2800879"/>
          </a:xfrm>
          <a:prstGeom prst="rect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916" name="Google Shape;916;p28"/>
          <p:cNvSpPr/>
          <p:nvPr/>
        </p:nvSpPr>
        <p:spPr>
          <a:xfrm rot="-5400000">
            <a:off x="6514382" y="3777690"/>
            <a:ext cx="315698" cy="1699153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17" name="Google Shape;917;p28"/>
          <p:cNvGraphicFramePr/>
          <p:nvPr/>
        </p:nvGraphicFramePr>
        <p:xfrm>
          <a:off x="735053" y="3678949"/>
          <a:ext cx="5001050" cy="2616250"/>
        </p:xfrm>
        <a:graphic>
          <a:graphicData uri="http://schemas.openxmlformats.org/drawingml/2006/table">
            <a:tbl>
              <a:tblPr firstRow="1" bandRow="1">
                <a:noFill/>
                <a:tableStyleId>{DB239306-28A6-4F05-8597-9A4C77DAA4FA}</a:tableStyleId>
              </a:tblPr>
              <a:tblGrid>
                <a:gridCol w="25005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005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1차 셀렉트 박스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2차 셀렉트박스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*진행 중 프로젝트(default)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진행 중 프로젝트 전체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베스트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- 조회수순</a:t>
                      </a:r>
                      <a:endParaRPr sz="15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- 투자 금액순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다가올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다가올 프로젝트</a:t>
                      </a:r>
                      <a:endParaRPr sz="15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유망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지나간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- 종료 프로젝트 전체</a:t>
                      </a:r>
                      <a:endParaRPr sz="15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- 아깝게 목표 미달성된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8" name="Google Shape;918;p28"/>
          <p:cNvSpPr/>
          <p:nvPr/>
        </p:nvSpPr>
        <p:spPr>
          <a:xfrm>
            <a:off x="3107128" y="3541599"/>
            <a:ext cx="2783530" cy="2921295"/>
          </a:xfrm>
          <a:prstGeom prst="rect">
            <a:avLst/>
          </a:prstGeom>
          <a:noFill/>
          <a:ln w="762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9" name="Google Shape;919;p28"/>
          <p:cNvCxnSpPr>
            <a:endCxn id="913" idx="0"/>
          </p:cNvCxnSpPr>
          <p:nvPr/>
        </p:nvCxnSpPr>
        <p:spPr>
          <a:xfrm>
            <a:off x="7030671" y="2485028"/>
            <a:ext cx="2239500" cy="1404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20" name="Google Shape;920;p28"/>
          <p:cNvCxnSpPr>
            <a:endCxn id="913" idx="0"/>
          </p:cNvCxnSpPr>
          <p:nvPr/>
        </p:nvCxnSpPr>
        <p:spPr>
          <a:xfrm>
            <a:off x="9270171" y="3315128"/>
            <a:ext cx="0" cy="5739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5" name="Google Shape;925;p29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26" name="Google Shape;926;p29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27" name="Google Shape;927;p2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28" name="Google Shape;928;p29"/>
          <p:cNvGraphicFramePr/>
          <p:nvPr/>
        </p:nvGraphicFramePr>
        <p:xfrm>
          <a:off x="8509686" y="1289960"/>
          <a:ext cx="3532000" cy="532392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2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카테고리 선택 -&gt; 베스트 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14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베스트 카테고리 내 세부 카테고리 선택을 위한 셀렉트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투자 금액순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9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8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97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96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929" name="Google Shape;929;p29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930" name="Google Shape;930;p29"/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31" name="Google Shape;931;p29"/>
            <p:cNvCxnSpPr/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2" name="Google Shape;932;p29"/>
            <p:cNvCxnSpPr/>
            <p:nvPr/>
          </p:nvCxnSpPr>
          <p:spPr>
            <a:xfrm>
              <a:off x="914259" y="3954378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3" name="Google Shape;933;p29"/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34" name="Google Shape;934;p29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5" name="Google Shape;935;p29"/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36" name="Google Shape;936;p29"/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37" name="Google Shape;937;p29"/>
            <p:cNvCxnSpPr/>
            <p:nvPr/>
          </p:nvCxnSpPr>
          <p:spPr>
            <a:xfrm>
              <a:off x="3247884" y="3954378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8" name="Google Shape;938;p29"/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39" name="Google Shape;939;p29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0" name="Google Shape;940;p29"/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41" name="Google Shape;941;p29"/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42" name="Google Shape;942;p29"/>
            <p:cNvCxnSpPr/>
            <p:nvPr/>
          </p:nvCxnSpPr>
          <p:spPr>
            <a:xfrm>
              <a:off x="5562459" y="3944853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43" name="Google Shape;943;p29"/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44" name="Google Shape;944;p29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5" name="Google Shape;945;p29"/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46" name="Google Shape;946;p29"/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47" name="Google Shape;947;p29"/>
            <p:cNvCxnSpPr/>
            <p:nvPr/>
          </p:nvCxnSpPr>
          <p:spPr>
            <a:xfrm>
              <a:off x="923784" y="6154653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48" name="Google Shape;948;p29"/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49" name="Google Shape;949;p29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0" name="Google Shape;950;p29"/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51" name="Google Shape;951;p29"/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52" name="Google Shape;952;p29"/>
            <p:cNvCxnSpPr/>
            <p:nvPr/>
          </p:nvCxnSpPr>
          <p:spPr>
            <a:xfrm>
              <a:off x="3257409" y="6154653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3" name="Google Shape;953;p29"/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4" name="Google Shape;954;p29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5" name="Google Shape;955;p29"/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56" name="Google Shape;956;p29"/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57" name="Google Shape;957;p29"/>
            <p:cNvCxnSpPr/>
            <p:nvPr/>
          </p:nvCxnSpPr>
          <p:spPr>
            <a:xfrm>
              <a:off x="5571984" y="6145128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8" name="Google Shape;958;p29"/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9" name="Google Shape;959;p29" descr="실내, 테이블, 앉아있는, 쥐고있는이(가) 표시된 사진&#10;&#10;매우 높은 신뢰도로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0" name="Google Shape;960;p29"/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61" name="Google Shape;961;p29"/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62" name="Google Shape;962;p29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투자 금액순</a:t>
              </a:r>
              <a:endParaRPr sz="13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29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64" name="Google Shape;964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0709" y="572479"/>
            <a:ext cx="11358793" cy="6041365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29"/>
          <p:cNvSpPr/>
          <p:nvPr/>
        </p:nvSpPr>
        <p:spPr>
          <a:xfrm>
            <a:off x="7629193" y="3853711"/>
            <a:ext cx="3496734" cy="11684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29"/>
          <p:cNvSpPr/>
          <p:nvPr/>
        </p:nvSpPr>
        <p:spPr>
          <a:xfrm rot="-3261207">
            <a:off x="8241840" y="2357227"/>
            <a:ext cx="315698" cy="1699153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67" name="Google Shape;967;p29"/>
          <p:cNvGraphicFramePr/>
          <p:nvPr/>
        </p:nvGraphicFramePr>
        <p:xfrm>
          <a:off x="2436262" y="572479"/>
          <a:ext cx="5001050" cy="2616250"/>
        </p:xfrm>
        <a:graphic>
          <a:graphicData uri="http://schemas.openxmlformats.org/drawingml/2006/table">
            <a:tbl>
              <a:tblPr firstRow="1" bandRow="1">
                <a:noFill/>
                <a:tableStyleId>{DB239306-28A6-4F05-8597-9A4C77DAA4FA}</a:tableStyleId>
              </a:tblPr>
              <a:tblGrid>
                <a:gridCol w="25005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005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1차 셀렉트 박스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2차 셀렉트박스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*진행 중 프로젝트(default)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진행 중 프로젝트 전체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베스트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- 조회수순</a:t>
                      </a:r>
                      <a:endParaRPr sz="15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- 투자 금액순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다가올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다가올 프로젝트</a:t>
                      </a:r>
                      <a:endParaRPr sz="15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유망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지나간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- 종료 프로젝트 전체</a:t>
                      </a:r>
                      <a:endParaRPr sz="15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- 아깝게 목표 미달성된 프로젝트</a:t>
                      </a: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68" name="Google Shape;968;p29"/>
          <p:cNvSpPr/>
          <p:nvPr/>
        </p:nvSpPr>
        <p:spPr>
          <a:xfrm>
            <a:off x="4808337" y="435129"/>
            <a:ext cx="2783530" cy="2921295"/>
          </a:xfrm>
          <a:prstGeom prst="rect">
            <a:avLst/>
          </a:prstGeom>
          <a:noFill/>
          <a:ln w="762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9" name="Google Shape;969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0929" y="3830196"/>
            <a:ext cx="7157173" cy="266508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970" name="Google Shape;970;p29"/>
          <p:cNvSpPr/>
          <p:nvPr/>
        </p:nvSpPr>
        <p:spPr>
          <a:xfrm>
            <a:off x="4945260" y="1288311"/>
            <a:ext cx="1176867" cy="3302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1" name="Google Shape;971;p29"/>
          <p:cNvCxnSpPr>
            <a:stCxn id="969" idx="0"/>
          </p:cNvCxnSpPr>
          <p:nvPr/>
        </p:nvCxnSpPr>
        <p:spPr>
          <a:xfrm rot="10800000" flipH="1">
            <a:off x="3909516" y="1618596"/>
            <a:ext cx="1035600" cy="22116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6" name="Google Shape;976;p30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상세 페이지(2)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상세 페이지(1)에서 이어짐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77" name="Google Shape;977;p30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78" name="Google Shape;978;p30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79" name="Google Shape;979;p30"/>
          <p:cNvGraphicFramePr/>
          <p:nvPr/>
        </p:nvGraphicFramePr>
        <p:xfrm>
          <a:off x="8509686" y="1289961"/>
          <a:ext cx="3532000" cy="533187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18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의견 작성자 ID 표시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26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작성한 의견 등록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6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의견에 달린 메이커의 답변 표시</a:t>
                      </a: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715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80" name="Google Shape;980;p30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81" name="Google Shape;981;p30"/>
          <p:cNvGrpSpPr/>
          <p:nvPr/>
        </p:nvGrpSpPr>
        <p:grpSpPr>
          <a:xfrm>
            <a:off x="1721115" y="1371238"/>
            <a:ext cx="5218283" cy="5052315"/>
            <a:chOff x="1721115" y="1371238"/>
            <a:chExt cx="5218283" cy="5052315"/>
          </a:xfrm>
        </p:grpSpPr>
        <p:sp>
          <p:nvSpPr>
            <p:cNvPr id="982" name="Google Shape;982;p30"/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세부 동영상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83" name="Google Shape;983;p30"/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세부 이미지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30"/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세부 내용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85" name="Google Shape;985;p30"/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환불 정책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86" name="Google Shape;986;p30"/>
            <p:cNvSpPr/>
            <p:nvPr/>
          </p:nvSpPr>
          <p:spPr>
            <a:xfrm>
              <a:off x="1721115" y="3101104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987" name="Google Shape;987;p30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988" name="Google Shape;988;p30"/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89" name="Google Shape;989;p30"/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90" name="Google Shape;990;p30"/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 물론이져 무조건 대박남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991" name="Google Shape;991;p30"/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2" name="Google Shape;992;p30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ID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30"/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4" name="Google Shape;994;p30"/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등록</a:t>
              </a:r>
              <a:endParaRPr sz="15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5" name="Google Shape;995;p30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HT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30"/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BTS급 맞나염?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7" name="Google Shape;997;p30"/>
            <p:cNvSpPr/>
            <p:nvPr/>
          </p:nvSpPr>
          <p:spPr>
            <a:xfrm>
              <a:off x="1949886" y="400097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8" name="Google Shape;998;p30"/>
            <p:cNvSpPr/>
            <p:nvPr/>
          </p:nvSpPr>
          <p:spPr>
            <a:xfrm>
              <a:off x="2756626" y="401347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9" name="Google Shape;999;p30"/>
            <p:cNvSpPr/>
            <p:nvPr/>
          </p:nvSpPr>
          <p:spPr>
            <a:xfrm>
              <a:off x="6060004" y="3991809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00" name="Google Shape;1000;p30"/>
            <p:cNvSpPr/>
            <p:nvPr/>
          </p:nvSpPr>
          <p:spPr>
            <a:xfrm>
              <a:off x="1960813" y="504926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01" name="Google Shape;1001;p30"/>
            <p:cNvSpPr/>
            <p:nvPr/>
          </p:nvSpPr>
          <p:spPr>
            <a:xfrm>
              <a:off x="1977880" y="593893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02" name="Google Shape;1002;p30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7" name="Google Shape;1007;p31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상세 페이지(1)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08" name="Google Shape;1008;p3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09" name="Google Shape;1009;p3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10" name="Google Shape;1010;p31"/>
          <p:cNvGraphicFramePr/>
          <p:nvPr/>
        </p:nvGraphicFramePr>
        <p:xfrm>
          <a:off x="8509686" y="1289960"/>
          <a:ext cx="3532000" cy="5125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44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2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현재 펀딩 받은 금액 표시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 투자율 바와, 투자율 함께 표시함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32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클릭시 해당 주소 페이지로 이동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4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32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신고하기 팝업창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투자하기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투자 결재 창으로 이동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43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62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011" name="Google Shape;1011;p31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cxnSp>
          <p:nvCxnSpPr>
            <p:cNvPr id="1012" name="Google Shape;1012;p31"/>
            <p:cNvCxnSpPr/>
            <p:nvPr/>
          </p:nvCxnSpPr>
          <p:spPr>
            <a:xfrm>
              <a:off x="4655794" y="3683575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13" name="Google Shape;1013;p31"/>
            <p:cNvSpPr/>
            <p:nvPr/>
          </p:nvSpPr>
          <p:spPr>
            <a:xfrm>
              <a:off x="4687592" y="3736356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14" name="Google Shape;1014;p31"/>
            <p:cNvSpPr/>
            <p:nvPr/>
          </p:nvSpPr>
          <p:spPr>
            <a:xfrm>
              <a:off x="3505422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관심 프로젝트 등록</a:t>
              </a:r>
              <a:endPara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15" name="Google Shape;1015;p31"/>
            <p:cNvSpPr/>
            <p:nvPr/>
          </p:nvSpPr>
          <p:spPr>
            <a:xfrm>
              <a:off x="5236528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신고 하기</a:t>
              </a:r>
              <a:endPara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016" name="Google Shape;1016;p31"/>
            <p:cNvGrpSpPr/>
            <p:nvPr/>
          </p:nvGrpSpPr>
          <p:grpSpPr>
            <a:xfrm>
              <a:off x="157954" y="1271965"/>
              <a:ext cx="8032200" cy="5349900"/>
              <a:chOff x="157954" y="1271965"/>
              <a:chExt cx="8032200" cy="5349900"/>
            </a:xfrm>
          </p:grpSpPr>
          <p:sp>
            <p:nvSpPr>
              <p:cNvPr id="1017" name="Google Shape;1017;p31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18" name="Google Shape;1018;p31"/>
              <p:cNvSpPr/>
              <p:nvPr/>
            </p:nvSpPr>
            <p:spPr>
              <a:xfrm>
                <a:off x="1308510" y="1564876"/>
                <a:ext cx="3077419" cy="239094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 프로젝트 대표 이미지</a:t>
                </a:r>
                <a:endParaRPr/>
              </a:p>
            </p:txBody>
          </p:sp>
          <p:sp>
            <p:nvSpPr>
              <p:cNvPr id="1019" name="Google Shape;1019;p31"/>
              <p:cNvSpPr/>
              <p:nvPr/>
            </p:nvSpPr>
            <p:spPr>
              <a:xfrm>
                <a:off x="4655794" y="1562743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프로젝트 이름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20" name="Google Shape;1020;p31"/>
              <p:cNvSpPr/>
              <p:nvPr/>
            </p:nvSpPr>
            <p:spPr>
              <a:xfrm>
                <a:off x="4655794" y="1999445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업체명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21" name="Google Shape;1021;p31"/>
              <p:cNvSpPr/>
              <p:nvPr/>
            </p:nvSpPr>
            <p:spPr>
              <a:xfrm>
                <a:off x="4655794" y="2436147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펀딩 받을 목표 금액</a:t>
                </a:r>
                <a:endParaRPr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22" name="Google Shape;1022;p31"/>
              <p:cNvSpPr/>
              <p:nvPr/>
            </p:nvSpPr>
            <p:spPr>
              <a:xfrm>
                <a:off x="4655794" y="2872848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프로젝트 진행 기간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23" name="Google Shape;1023;p31"/>
              <p:cNvSpPr/>
              <p:nvPr/>
            </p:nvSpPr>
            <p:spPr>
              <a:xfrm>
                <a:off x="4655794" y="3309550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현재 펀딩 받은 금액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24" name="Google Shape;1024;p31"/>
              <p:cNvSpPr/>
              <p:nvPr/>
            </p:nvSpPr>
            <p:spPr>
              <a:xfrm>
                <a:off x="4655794" y="3964463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프로젝트 고유 주소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25" name="Google Shape;1025;p31"/>
              <p:cNvSpPr/>
              <p:nvPr/>
            </p:nvSpPr>
            <p:spPr>
              <a:xfrm>
                <a:off x="4655794" y="4401164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프로젝트 키워드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26" name="Google Shape;1026;p31"/>
              <p:cNvSpPr/>
              <p:nvPr/>
            </p:nvSpPr>
            <p:spPr>
              <a:xfrm>
                <a:off x="4655794" y="4837866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프로젝트 카테고리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27" name="Google Shape;1027;p31"/>
              <p:cNvSpPr/>
              <p:nvPr/>
            </p:nvSpPr>
            <p:spPr>
              <a:xfrm>
                <a:off x="4655794" y="5274568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문의 가능 번호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28" name="Google Shape;1028;p31"/>
              <p:cNvSpPr/>
              <p:nvPr/>
            </p:nvSpPr>
            <p:spPr>
              <a:xfrm>
                <a:off x="4655794" y="5711269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사업자 등록 번호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029" name="Google Shape;1029;p31"/>
            <p:cNvSpPr/>
            <p:nvPr/>
          </p:nvSpPr>
          <p:spPr>
            <a:xfrm>
              <a:off x="2155723" y="4104645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투자하기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030" name="Google Shape;103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508" y="1018063"/>
            <a:ext cx="9656042" cy="5619736"/>
          </a:xfrm>
          <a:prstGeom prst="rect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grpSp>
        <p:nvGrpSpPr>
          <p:cNvPr id="1031" name="Google Shape;1031;p31"/>
          <p:cNvGrpSpPr/>
          <p:nvPr/>
        </p:nvGrpSpPr>
        <p:grpSpPr>
          <a:xfrm>
            <a:off x="4865392" y="4323516"/>
            <a:ext cx="7181850" cy="1957800"/>
            <a:chOff x="4865392" y="4323516"/>
            <a:chExt cx="7181850" cy="1957800"/>
          </a:xfrm>
        </p:grpSpPr>
        <p:pic>
          <p:nvPicPr>
            <p:cNvPr id="1032" name="Google Shape;1032;p3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865392" y="4323516"/>
              <a:ext cx="7181850" cy="10287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pic>
        <p:cxnSp>
          <p:nvCxnSpPr>
            <p:cNvPr id="1033" name="Google Shape;1033;p31"/>
            <p:cNvCxnSpPr>
              <a:stCxn id="1032" idx="2"/>
            </p:cNvCxnSpPr>
            <p:nvPr/>
          </p:nvCxnSpPr>
          <p:spPr>
            <a:xfrm flipH="1">
              <a:off x="8190217" y="5352216"/>
              <a:ext cx="266100" cy="929100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pic>
        <p:nvPicPr>
          <p:cNvPr id="1034" name="Google Shape;1034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46130" y="341070"/>
            <a:ext cx="3625786" cy="562035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337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4"/>
          <p:cNvSpPr txBox="1">
            <a:spLocks noGrp="1"/>
          </p:cNvSpPr>
          <p:nvPr>
            <p:ph type="title"/>
          </p:nvPr>
        </p:nvSpPr>
        <p:spPr>
          <a:xfrm>
            <a:off x="0" y="-326049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1. 주제 선정 이유</a:t>
            </a:r>
            <a:endParaRPr/>
          </a:p>
        </p:txBody>
      </p:sp>
      <p:pic>
        <p:nvPicPr>
          <p:cNvPr id="144" name="Google Shape;144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6491" y="1501123"/>
            <a:ext cx="1992904" cy="2060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53338" y="1501124"/>
            <a:ext cx="1853914" cy="2060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80750" y="1376416"/>
            <a:ext cx="1489100" cy="1159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12774" y="4489733"/>
            <a:ext cx="5987196" cy="2263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658322" y="2774394"/>
            <a:ext cx="2332224" cy="2238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-2928175">
            <a:off x="2069048" y="4832885"/>
            <a:ext cx="1178546" cy="959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999036" y="3891629"/>
            <a:ext cx="1436837" cy="12326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" name="Google Shape;151;p4"/>
          <p:cNvGrpSpPr/>
          <p:nvPr/>
        </p:nvGrpSpPr>
        <p:grpSpPr>
          <a:xfrm>
            <a:off x="7198404" y="576233"/>
            <a:ext cx="4762500" cy="5893659"/>
            <a:chOff x="838200" y="773841"/>
            <a:chExt cx="4762500" cy="5893659"/>
          </a:xfrm>
        </p:grpSpPr>
        <p:pic>
          <p:nvPicPr>
            <p:cNvPr id="152" name="Google Shape;152;p4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838200" y="1905000"/>
              <a:ext cx="4762500" cy="4762500"/>
            </a:xfrm>
            <a:prstGeom prst="rect">
              <a:avLst/>
            </a:prstGeom>
            <a:solidFill>
              <a:srgbClr val="F7CAAC"/>
            </a:solidFill>
            <a:ln>
              <a:noFill/>
            </a:ln>
          </p:spPr>
        </p:pic>
        <p:sp>
          <p:nvSpPr>
            <p:cNvPr id="153" name="Google Shape;153;p4"/>
            <p:cNvSpPr txBox="1"/>
            <p:nvPr/>
          </p:nvSpPr>
          <p:spPr>
            <a:xfrm>
              <a:off x="1787657" y="773841"/>
              <a:ext cx="2739302" cy="1548978"/>
            </a:xfrm>
            <a:prstGeom prst="rect">
              <a:avLst/>
            </a:prstGeom>
            <a:solidFill>
              <a:srgbClr val="F7CAA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400"/>
                <a:buFont typeface="Arial"/>
                <a:buNone/>
              </a:pPr>
              <a:r>
                <a:rPr lang="ko-KR" sz="4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CROWD FUNDING</a:t>
              </a:r>
              <a:endParaRPr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9" name="Google Shape;1039;p32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상세 페이지(2)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상세 페이지(1)에서 이어짐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40" name="Google Shape;1040;p32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41" name="Google Shape;1041;p32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42" name="Google Shape;1042;p32"/>
          <p:cNvGraphicFramePr/>
          <p:nvPr/>
        </p:nvGraphicFramePr>
        <p:xfrm>
          <a:off x="8509686" y="1289961"/>
          <a:ext cx="3532000" cy="533187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18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의견 작성자 ID 표시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26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작성한 의견 등록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6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의견에 달린 메이커의 답변 표시</a:t>
                      </a: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715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43" name="Google Shape;1043;p32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44" name="Google Shape;1044;p32"/>
          <p:cNvGrpSpPr/>
          <p:nvPr/>
        </p:nvGrpSpPr>
        <p:grpSpPr>
          <a:xfrm>
            <a:off x="1872990" y="1371238"/>
            <a:ext cx="5066408" cy="5052315"/>
            <a:chOff x="1872990" y="1371238"/>
            <a:chExt cx="5066408" cy="5052315"/>
          </a:xfrm>
        </p:grpSpPr>
        <p:sp>
          <p:nvSpPr>
            <p:cNvPr id="1045" name="Google Shape;1045;p32"/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세부 동영상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46" name="Google Shape;1046;p32"/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세부 이미지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32"/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세부 내용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48" name="Google Shape;1048;p32"/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환불 정책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049" name="Google Shape;1049;p32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1050" name="Google Shape;1050;p32"/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51" name="Google Shape;1051;p32"/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52" name="Google Shape;1052;p32"/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 물론이져 무조건 대박남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053" name="Google Shape;1053;p32"/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4" name="Google Shape;1054;p32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ID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32"/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6" name="Google Shape;1056;p32"/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등록</a:t>
              </a:r>
              <a:endParaRPr sz="15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7" name="Google Shape;1057;p32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HT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32"/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BTS급 맞나염?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59" name="Google Shape;1059;p32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pic>
        <p:nvPicPr>
          <p:cNvPr id="1060" name="Google Shape;1060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133" y="1218200"/>
            <a:ext cx="10151534" cy="5455141"/>
          </a:xfrm>
          <a:prstGeom prst="rect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5" name="Google Shape;1065;p33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상세 페이지(2)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상세 페이지(1)에서 이어짐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66" name="Google Shape;1066;p3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67" name="Google Shape;1067;p3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68" name="Google Shape;1068;p33"/>
          <p:cNvGraphicFramePr/>
          <p:nvPr/>
        </p:nvGraphicFramePr>
        <p:xfrm>
          <a:off x="8509686" y="1289961"/>
          <a:ext cx="3532000" cy="533187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18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의견 작성자 ID 표시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26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작성한 의견 등록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6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의견에 달린 메이커의 답변 표시</a:t>
                      </a: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715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69" name="Google Shape;1069;p33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70" name="Google Shape;1070;p33"/>
          <p:cNvGrpSpPr/>
          <p:nvPr/>
        </p:nvGrpSpPr>
        <p:grpSpPr>
          <a:xfrm>
            <a:off x="1872990" y="1371238"/>
            <a:ext cx="5066408" cy="5052315"/>
            <a:chOff x="1872990" y="1371238"/>
            <a:chExt cx="5066408" cy="5052315"/>
          </a:xfrm>
        </p:grpSpPr>
        <p:sp>
          <p:nvSpPr>
            <p:cNvPr id="1071" name="Google Shape;1071;p33"/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세부 동영상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72" name="Google Shape;1072;p33"/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세부 이미지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33"/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세부 내용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74" name="Google Shape;1074;p33"/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환불 정책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075" name="Google Shape;1075;p33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1076" name="Google Shape;1076;p33"/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77" name="Google Shape;1077;p33"/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78" name="Google Shape;1078;p33"/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 물론이져 무조건 대박남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079" name="Google Shape;1079;p33"/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0" name="Google Shape;1080;p33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ID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33"/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2" name="Google Shape;1082;p33"/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등록</a:t>
              </a:r>
              <a:endParaRPr sz="15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3" name="Google Shape;1083;p33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HT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33"/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BTS급 맞나염?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85" name="Google Shape;1085;p33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pic>
        <p:nvPicPr>
          <p:cNvPr id="1086" name="Google Shape;1086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821" y="1226736"/>
            <a:ext cx="8528846" cy="5605298"/>
          </a:xfrm>
          <a:prstGeom prst="rect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1087" name="Google Shape;1087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14428" y="4377289"/>
            <a:ext cx="7429500" cy="86677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pic>
      <p:cxnSp>
        <p:nvCxnSpPr>
          <p:cNvPr id="1088" name="Google Shape;1088;p33"/>
          <p:cNvCxnSpPr>
            <a:stCxn id="1087" idx="1"/>
          </p:cNvCxnSpPr>
          <p:nvPr/>
        </p:nvCxnSpPr>
        <p:spPr>
          <a:xfrm flipH="1">
            <a:off x="2750128" y="4810677"/>
            <a:ext cx="1764300" cy="8961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3" name="Google Shape;1093;p34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상세 페이지(1)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94" name="Google Shape;1094;p34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95" name="Google Shape;1095;p34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96" name="Google Shape;1096;p34"/>
          <p:cNvGraphicFramePr/>
          <p:nvPr/>
        </p:nvGraphicFramePr>
        <p:xfrm>
          <a:off x="8509686" y="1289960"/>
          <a:ext cx="3532000" cy="5125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44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2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현재 펀딩 받은 금액 표시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 투자율 바와, 투자율 함께 표시함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32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클릭시 해당 주소 페이지로 이동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4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32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신고하기 팝업창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투자하기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투자 결재 창으로 이동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43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62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097" name="Google Shape;1097;p34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cxnSp>
          <p:nvCxnSpPr>
            <p:cNvPr id="1098" name="Google Shape;1098;p34"/>
            <p:cNvCxnSpPr/>
            <p:nvPr/>
          </p:nvCxnSpPr>
          <p:spPr>
            <a:xfrm>
              <a:off x="4655794" y="3683575"/>
              <a:ext cx="1343025" cy="0"/>
            </a:xfrm>
            <a:prstGeom prst="straightConnector1">
              <a:avLst/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99" name="Google Shape;1099;p34"/>
            <p:cNvSpPr/>
            <p:nvPr/>
          </p:nvSpPr>
          <p:spPr>
            <a:xfrm>
              <a:off x="4687592" y="3736356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0" name="Google Shape;1100;p34"/>
            <p:cNvSpPr/>
            <p:nvPr/>
          </p:nvSpPr>
          <p:spPr>
            <a:xfrm>
              <a:off x="3505422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관심 프로젝트 등록</a:t>
              </a:r>
              <a:endPara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1" name="Google Shape;1101;p34"/>
            <p:cNvSpPr/>
            <p:nvPr/>
          </p:nvSpPr>
          <p:spPr>
            <a:xfrm>
              <a:off x="5236528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신고 하기</a:t>
              </a:r>
              <a:endPara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102" name="Google Shape;1102;p34"/>
            <p:cNvGrpSpPr/>
            <p:nvPr/>
          </p:nvGrpSpPr>
          <p:grpSpPr>
            <a:xfrm>
              <a:off x="157954" y="1271965"/>
              <a:ext cx="8032200" cy="5349900"/>
              <a:chOff x="157954" y="1271965"/>
              <a:chExt cx="8032200" cy="5349900"/>
            </a:xfrm>
          </p:grpSpPr>
          <p:sp>
            <p:nvSpPr>
              <p:cNvPr id="1103" name="Google Shape;1103;p34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04" name="Google Shape;1104;p34"/>
              <p:cNvSpPr/>
              <p:nvPr/>
            </p:nvSpPr>
            <p:spPr>
              <a:xfrm>
                <a:off x="1308510" y="1564876"/>
                <a:ext cx="3077419" cy="239094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 프로젝트 대표 이미지</a:t>
                </a:r>
                <a:endParaRPr/>
              </a:p>
            </p:txBody>
          </p:sp>
          <p:sp>
            <p:nvSpPr>
              <p:cNvPr id="1105" name="Google Shape;1105;p34"/>
              <p:cNvSpPr/>
              <p:nvPr/>
            </p:nvSpPr>
            <p:spPr>
              <a:xfrm>
                <a:off x="4655794" y="1562743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프로젝트 이름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06" name="Google Shape;1106;p34"/>
              <p:cNvSpPr/>
              <p:nvPr/>
            </p:nvSpPr>
            <p:spPr>
              <a:xfrm>
                <a:off x="4655794" y="1999445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업체명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07" name="Google Shape;1107;p34"/>
              <p:cNvSpPr/>
              <p:nvPr/>
            </p:nvSpPr>
            <p:spPr>
              <a:xfrm>
                <a:off x="4655794" y="2436147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펀딩 받을 목표 금액</a:t>
                </a:r>
                <a:endParaRPr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08" name="Google Shape;1108;p34"/>
              <p:cNvSpPr/>
              <p:nvPr/>
            </p:nvSpPr>
            <p:spPr>
              <a:xfrm>
                <a:off x="4655794" y="2872848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프로젝트 진행 기간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09" name="Google Shape;1109;p34"/>
              <p:cNvSpPr/>
              <p:nvPr/>
            </p:nvSpPr>
            <p:spPr>
              <a:xfrm>
                <a:off x="4655794" y="3309550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현재 펀딩 받은 금액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10" name="Google Shape;1110;p34"/>
              <p:cNvSpPr/>
              <p:nvPr/>
            </p:nvSpPr>
            <p:spPr>
              <a:xfrm>
                <a:off x="4655794" y="3964463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프로젝트 고유 주소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11" name="Google Shape;1111;p34"/>
              <p:cNvSpPr/>
              <p:nvPr/>
            </p:nvSpPr>
            <p:spPr>
              <a:xfrm>
                <a:off x="4655794" y="4401164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프로젝트 키워드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12" name="Google Shape;1112;p34"/>
              <p:cNvSpPr/>
              <p:nvPr/>
            </p:nvSpPr>
            <p:spPr>
              <a:xfrm>
                <a:off x="4655794" y="4837866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프로젝트 카테고리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13" name="Google Shape;1113;p34"/>
              <p:cNvSpPr/>
              <p:nvPr/>
            </p:nvSpPr>
            <p:spPr>
              <a:xfrm>
                <a:off x="4655794" y="5274568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문의 가능 번호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14" name="Google Shape;1114;p34"/>
              <p:cNvSpPr/>
              <p:nvPr/>
            </p:nvSpPr>
            <p:spPr>
              <a:xfrm>
                <a:off x="4655794" y="5711269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사업자 등록 번호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115" name="Google Shape;1115;p34"/>
            <p:cNvSpPr/>
            <p:nvPr/>
          </p:nvSpPr>
          <p:spPr>
            <a:xfrm>
              <a:off x="2155723" y="4104645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투자하기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116" name="Google Shape;111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508" y="1018063"/>
            <a:ext cx="9656042" cy="56197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7" name="Google Shape;1117;p34"/>
          <p:cNvGrpSpPr/>
          <p:nvPr/>
        </p:nvGrpSpPr>
        <p:grpSpPr>
          <a:xfrm>
            <a:off x="383104" y="4329275"/>
            <a:ext cx="5822963" cy="2209800"/>
            <a:chOff x="383104" y="4329275"/>
            <a:chExt cx="5822963" cy="2209800"/>
          </a:xfrm>
        </p:grpSpPr>
        <p:pic>
          <p:nvPicPr>
            <p:cNvPr id="1118" name="Google Shape;1118;p3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83104" y="4329275"/>
              <a:ext cx="3790950" cy="2209800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pic>
        <p:cxnSp>
          <p:nvCxnSpPr>
            <p:cNvPr id="1119" name="Google Shape;1119;p34"/>
            <p:cNvCxnSpPr/>
            <p:nvPr/>
          </p:nvCxnSpPr>
          <p:spPr>
            <a:xfrm rot="10800000" flipH="1">
              <a:off x="4174054" y="5116266"/>
              <a:ext cx="2032013" cy="359521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grpSp>
        <p:nvGrpSpPr>
          <p:cNvPr id="1120" name="Google Shape;1120;p34"/>
          <p:cNvGrpSpPr/>
          <p:nvPr/>
        </p:nvGrpSpPr>
        <p:grpSpPr>
          <a:xfrm>
            <a:off x="1216685" y="466890"/>
            <a:ext cx="9651314" cy="5595359"/>
            <a:chOff x="1216685" y="466890"/>
            <a:chExt cx="9651314" cy="5595359"/>
          </a:xfrm>
        </p:grpSpPr>
        <p:pic>
          <p:nvPicPr>
            <p:cNvPr id="1121" name="Google Shape;1121;p3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16685" y="466890"/>
              <a:ext cx="3381375" cy="2400300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pic>
        <p:pic>
          <p:nvPicPr>
            <p:cNvPr id="1122" name="Google Shape;1122;p3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473860" y="3046912"/>
              <a:ext cx="3124200" cy="2428875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pic>
        <p:pic>
          <p:nvPicPr>
            <p:cNvPr id="1123" name="Google Shape;1123;p3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759080" y="503757"/>
              <a:ext cx="2423185" cy="2805793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pic>
        <p:pic>
          <p:nvPicPr>
            <p:cNvPr id="1124" name="Google Shape;1124;p3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486749" y="469157"/>
              <a:ext cx="2381250" cy="2171700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pic>
        <p:cxnSp>
          <p:nvCxnSpPr>
            <p:cNvPr id="1125" name="Google Shape;1125;p34"/>
            <p:cNvCxnSpPr/>
            <p:nvPr/>
          </p:nvCxnSpPr>
          <p:spPr>
            <a:xfrm rot="10800000" flipH="1">
              <a:off x="6366907" y="838203"/>
              <a:ext cx="2243667" cy="11533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1126" name="Google Shape;1126;p34"/>
            <p:cNvSpPr/>
            <p:nvPr/>
          </p:nvSpPr>
          <p:spPr>
            <a:xfrm>
              <a:off x="8610573" y="1399478"/>
              <a:ext cx="683339" cy="302465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34"/>
            <p:cNvSpPr/>
            <p:nvPr/>
          </p:nvSpPr>
          <p:spPr>
            <a:xfrm>
              <a:off x="8610572" y="1967056"/>
              <a:ext cx="1066802" cy="302465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28" name="Google Shape;1128;p34"/>
            <p:cNvCxnSpPr>
              <a:stCxn id="1121" idx="3"/>
            </p:cNvCxnSpPr>
            <p:nvPr/>
          </p:nvCxnSpPr>
          <p:spPr>
            <a:xfrm>
              <a:off x="4598060" y="1667040"/>
              <a:ext cx="1608000" cy="38859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129" name="Google Shape;1129;p34"/>
            <p:cNvCxnSpPr>
              <a:stCxn id="1122" idx="3"/>
            </p:cNvCxnSpPr>
            <p:nvPr/>
          </p:nvCxnSpPr>
          <p:spPr>
            <a:xfrm>
              <a:off x="4598060" y="4261349"/>
              <a:ext cx="1701000" cy="18009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4" name="Google Shape;1134;p35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상세 페이지(2)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상세 페이지(1)에서 이어짐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35" name="Google Shape;1135;p35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36" name="Google Shape;1136;p35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37" name="Google Shape;1137;p35"/>
          <p:cNvGraphicFramePr/>
          <p:nvPr/>
        </p:nvGraphicFramePr>
        <p:xfrm>
          <a:off x="8509686" y="1289961"/>
          <a:ext cx="3532000" cy="533187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18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의견 작성자 ID 표시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26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작성한 의견 등록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6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의견에 달린 메이커의 답변 표시</a:t>
                      </a: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715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38" name="Google Shape;1138;p35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39" name="Google Shape;1139;p35"/>
          <p:cNvGrpSpPr/>
          <p:nvPr/>
        </p:nvGrpSpPr>
        <p:grpSpPr>
          <a:xfrm>
            <a:off x="1872990" y="1371238"/>
            <a:ext cx="5066408" cy="5052315"/>
            <a:chOff x="1872990" y="1371238"/>
            <a:chExt cx="5066408" cy="5052315"/>
          </a:xfrm>
        </p:grpSpPr>
        <p:sp>
          <p:nvSpPr>
            <p:cNvPr id="1140" name="Google Shape;1140;p35"/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세부 동영상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1" name="Google Shape;1141;p35"/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세부 이미지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35"/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세부 내용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3" name="Google Shape;1143;p35"/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환불 정책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144" name="Google Shape;1144;p35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1145" name="Google Shape;1145;p35"/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46" name="Google Shape;1146;p35"/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47" name="Google Shape;1147;p35"/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 물론이져 무조건 대박남</a:t>
                </a: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148" name="Google Shape;1148;p35"/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9" name="Google Shape;1149;p35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ID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35"/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1" name="Google Shape;1151;p35"/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등록</a:t>
              </a:r>
              <a:endParaRPr sz="15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2" name="Google Shape;1152;p35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HT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35"/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BTS급 맞나염?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154" name="Google Shape;1154;p35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noFill/>
            <a:ln w="28575" cap="flat" cmpd="sng">
              <a:solidFill>
                <a:srgbClr val="DC7F0D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pic>
        <p:nvPicPr>
          <p:cNvPr id="1155" name="Google Shape;1155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809" y="1122055"/>
            <a:ext cx="8841360" cy="5622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5783" y="1400485"/>
            <a:ext cx="5324475" cy="2628900"/>
          </a:xfrm>
          <a:prstGeom prst="rect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cxnSp>
        <p:nvCxnSpPr>
          <p:cNvPr id="1157" name="Google Shape;1157;p35"/>
          <p:cNvCxnSpPr>
            <a:stCxn id="1156" idx="1"/>
          </p:cNvCxnSpPr>
          <p:nvPr/>
        </p:nvCxnSpPr>
        <p:spPr>
          <a:xfrm flipH="1">
            <a:off x="2490583" y="2714935"/>
            <a:ext cx="3325200" cy="12321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2" name="Google Shape;1162;p36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user_w_ht_report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팝업 창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63" name="Google Shape;1163;p36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64" name="Google Shape;1164;p36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65" name="Google Shape;1165;p36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66" name="Google Shape;1166;p36"/>
          <p:cNvGraphicFramePr/>
          <p:nvPr/>
        </p:nvGraphicFramePr>
        <p:xfrm>
          <a:off x="8509686" y="1289959"/>
          <a:ext cx="3532000" cy="533192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7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신고 분류 셀렉트 박스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 허위 프로젝트, 과대 광고, 현실성 없는 프로젝트, 불순한 내용 포함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22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텍스트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4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자세한 신고 내용 기입을 위한 텍스트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스크린샷 파일 첨부를 위한 파일 첨부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70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85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6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작성 완료 버튼</a:t>
                      </a: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67" name="Google Shape;1167;p36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8" name="Google Shape;1168;p36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69" name="Google Shape;1169;p36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170" name="Google Shape;1170;p36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71" name="Google Shape;1171;p36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2" name="Google Shape;1172;p36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3" name="Google Shape;1173;p36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4" name="Google Shape;1174;p36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 파일 첨부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5" name="Google Shape;1175;p36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6" name="Google Shape;1176;p36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7" name="Google Shape;1177;p36"/>
          <p:cNvSpPr/>
          <p:nvPr/>
        </p:nvSpPr>
        <p:spPr>
          <a:xfrm>
            <a:off x="2083979" y="14837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8" name="Google Shape;1178;p36"/>
          <p:cNvSpPr/>
          <p:nvPr/>
        </p:nvSpPr>
        <p:spPr>
          <a:xfrm>
            <a:off x="2111536" y="191406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9" name="Google Shape;1179;p36"/>
          <p:cNvSpPr/>
          <p:nvPr/>
        </p:nvSpPr>
        <p:spPr>
          <a:xfrm>
            <a:off x="967927" y="236332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0" name="Google Shape;1180;p36"/>
          <p:cNvSpPr/>
          <p:nvPr/>
        </p:nvSpPr>
        <p:spPr>
          <a:xfrm>
            <a:off x="1781279" y="5960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1" name="Google Shape;1181;p36"/>
          <p:cNvSpPr/>
          <p:nvPr/>
        </p:nvSpPr>
        <p:spPr>
          <a:xfrm>
            <a:off x="915631" y="46026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2" name="Google Shape;1182;p36"/>
          <p:cNvSpPr/>
          <p:nvPr/>
        </p:nvSpPr>
        <p:spPr>
          <a:xfrm>
            <a:off x="915631" y="52080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7" name="Google Shape;1187;p37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user_w_ht_report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팝업 창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88" name="Google Shape;1188;p37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89" name="Google Shape;1189;p37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90" name="Google Shape;1190;p37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91" name="Google Shape;1191;p37"/>
          <p:cNvGraphicFramePr/>
          <p:nvPr/>
        </p:nvGraphicFramePr>
        <p:xfrm>
          <a:off x="8509686" y="1289959"/>
          <a:ext cx="3532000" cy="533192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7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신고 분류 셀렉트 박스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 허위 프로젝트, 과대 광고, 현실성 없는 프로젝트, 불순한 내용 포함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22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텍스트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4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자세한 신고 내용 기입을 위한 텍스트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스크린샷 파일 첨부를 위한 파일 첨부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70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85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6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작성 완료 버튼</a:t>
                      </a: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92" name="Google Shape;1192;p37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3" name="Google Shape;1193;p37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94" name="Google Shape;1194;p37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195" name="Google Shape;1195;p37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96" name="Google Shape;1196;p37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7" name="Google Shape;1197;p37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8" name="Google Shape;1198;p37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9" name="Google Shape;1199;p37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 파일 첨부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0" name="Google Shape;1200;p37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1" name="Google Shape;1201;p37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02" name="Google Shape;120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0939" y="1136737"/>
            <a:ext cx="3625786" cy="5620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53037" y="2661039"/>
            <a:ext cx="5038725" cy="1285875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8" name="Google Shape;1208;p38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user_w_ht_report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팝업 창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09" name="Google Shape;1209;p38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10" name="Google Shape;1210;p38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11" name="Google Shape;1211;p38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12" name="Google Shape;1212;p38"/>
          <p:cNvGraphicFramePr/>
          <p:nvPr/>
        </p:nvGraphicFramePr>
        <p:xfrm>
          <a:off x="8509686" y="1289959"/>
          <a:ext cx="3532000" cy="533192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7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신고 분류 셀렉트 박스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 허위 프로젝트, 과대 광고, 현실성 없는 프로젝트, 불순한 내용 포함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22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텍스트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4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자세한 신고 내용 기입을 위한 텍스트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스크린샷 파일 첨부를 위한 파일 첨부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70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85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6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작성 완료 버튼</a:t>
                      </a: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13" name="Google Shape;1213;p38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4" name="Google Shape;1214;p38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15" name="Google Shape;1215;p38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216" name="Google Shape;1216;p38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17" name="Google Shape;1217;p38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8" name="Google Shape;1218;p38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9" name="Google Shape;1219;p38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0" name="Google Shape;1220;p38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 파일 첨부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1" name="Google Shape;1221;p38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2" name="Google Shape;1222;p38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3" name="Google Shape;1223;p38"/>
          <p:cNvSpPr/>
          <p:nvPr/>
        </p:nvSpPr>
        <p:spPr>
          <a:xfrm>
            <a:off x="2083979" y="14837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4" name="Google Shape;1224;p38"/>
          <p:cNvSpPr/>
          <p:nvPr/>
        </p:nvSpPr>
        <p:spPr>
          <a:xfrm>
            <a:off x="2111536" y="191406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5" name="Google Shape;1225;p38"/>
          <p:cNvSpPr/>
          <p:nvPr/>
        </p:nvSpPr>
        <p:spPr>
          <a:xfrm>
            <a:off x="967927" y="236332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6" name="Google Shape;1226;p38"/>
          <p:cNvSpPr/>
          <p:nvPr/>
        </p:nvSpPr>
        <p:spPr>
          <a:xfrm>
            <a:off x="1781279" y="5960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7" name="Google Shape;1227;p38"/>
          <p:cNvSpPr/>
          <p:nvPr/>
        </p:nvSpPr>
        <p:spPr>
          <a:xfrm>
            <a:off x="915631" y="46026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8" name="Google Shape;1228;p38"/>
          <p:cNvSpPr/>
          <p:nvPr/>
        </p:nvSpPr>
        <p:spPr>
          <a:xfrm>
            <a:off x="915631" y="52080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3" name="Google Shape;1233;p39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user_w_ht_report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팝업 창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34" name="Google Shape;1234;p39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35" name="Google Shape;1235;p3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36" name="Google Shape;1236;p39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37" name="Google Shape;1237;p39"/>
          <p:cNvGraphicFramePr/>
          <p:nvPr/>
        </p:nvGraphicFramePr>
        <p:xfrm>
          <a:off x="8509686" y="1289959"/>
          <a:ext cx="3532000" cy="5331925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7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신고 분류 셀렉트 박스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 허위 프로젝트, 과대 광고, 현실성 없는 프로젝트, 불순한 내용 포함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22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텍스트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4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자세한 신고 내용 기입을 위한 텍스트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스크린샷 파일 첨부를 위한 파일 첨부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70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85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6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작성 완료 버튼</a:t>
                      </a: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38" name="Google Shape;1238;p39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9" name="Google Shape;1239;p39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40" name="Google Shape;1240;p39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241" name="Google Shape;1241;p39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42" name="Google Shape;1242;p39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3" name="Google Shape;1243;p39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4" name="Google Shape;1244;p39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5" name="Google Shape;1245;p39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 파일 첨부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6" name="Google Shape;1246;p39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7" name="Google Shape;1247;p39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48" name="Google Shape;1248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0939" y="1136737"/>
            <a:ext cx="3625786" cy="5620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" name="Google Shape;1249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53037" y="2661039"/>
            <a:ext cx="5038725" cy="1285875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40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55" name="Google Shape;1255;p40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admin_ht_report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신고 프로젝트 관리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56" name="Google Shape;1256;p40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57" name="Google Shape;1257;p40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58" name="Google Shape;1258;p40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59" name="Google Shape;1259;p40"/>
          <p:cNvGraphicFramePr/>
          <p:nvPr/>
        </p:nvGraphicFramePr>
        <p:xfrm>
          <a:off x="8509686" y="1289961"/>
          <a:ext cx="3532000" cy="53615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30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02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일괄 처리를 위한 체크박스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 제목 행의 체크박스 선택시 모든 신고글에 체크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02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신고자가 등록한 제목 표시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클릭시 신고글 화면 팝업창으로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02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첨부파일의 등록 유무 표시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첨부파일이 있는 경우, 클릭시 첨부파일 팝업창에 내용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03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신고글 처리 방법을 선택하는 셀렉트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-반려처리, 프로젝트 삭제, 프로젝트 제제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03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체크 된 항목의 일괄 처리 방법을 서낵하는 셀렉트 박스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-반려처리, 프로젝트 삭제, 프로젝트 제제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19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체크 된 신고 프로젝트를 선택된 처리 방법으로 처리완료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60" name="Google Shape;1260;p40"/>
          <p:cNvSpPr/>
          <p:nvPr/>
        </p:nvSpPr>
        <p:spPr>
          <a:xfrm>
            <a:off x="6395704" y="6011662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1" name="Google Shape;1261;p40"/>
          <p:cNvSpPr/>
          <p:nvPr/>
        </p:nvSpPr>
        <p:spPr>
          <a:xfrm>
            <a:off x="498610" y="1361189"/>
            <a:ext cx="1321398" cy="46923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신고관리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62" name="Google Shape;1262;p40"/>
          <p:cNvCxnSpPr/>
          <p:nvPr/>
        </p:nvCxnSpPr>
        <p:spPr>
          <a:xfrm>
            <a:off x="498610" y="1984129"/>
            <a:ext cx="7460673" cy="0"/>
          </a:xfrm>
          <a:prstGeom prst="straightConnector1">
            <a:avLst/>
          </a:prstGeom>
          <a:noFill/>
          <a:ln w="38100" cap="flat" cmpd="sng">
            <a:solidFill>
              <a:srgbClr val="DC7F0D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1263" name="Google Shape;1263;p40"/>
          <p:cNvGraphicFramePr/>
          <p:nvPr/>
        </p:nvGraphicFramePr>
        <p:xfrm>
          <a:off x="498610" y="2191151"/>
          <a:ext cx="7460700" cy="3657700"/>
        </p:xfrm>
        <a:graphic>
          <a:graphicData uri="http://schemas.openxmlformats.org/drawingml/2006/table">
            <a:tbl>
              <a:tblPr firstRow="1" bandRow="1">
                <a:noFill/>
                <a:tableStyleId>{A99C9ACF-9155-49AB-8371-59424D300002}</a:tableStyleId>
              </a:tblPr>
              <a:tblGrid>
                <a:gridCol w="3718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836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84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54977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2542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452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등록일자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신고자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제목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첨부파일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처리방법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3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20200204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ezenHT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너무 비싸서 투자 못함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42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20200201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ezenYS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메이커가 못생김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18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2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19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46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1264" name="Google Shape;1264;p40"/>
          <p:cNvGrpSpPr/>
          <p:nvPr/>
        </p:nvGrpSpPr>
        <p:grpSpPr>
          <a:xfrm>
            <a:off x="6870810" y="2608374"/>
            <a:ext cx="1037400" cy="278400"/>
            <a:chOff x="4228947" y="3439141"/>
            <a:chExt cx="1037400" cy="278400"/>
          </a:xfrm>
        </p:grpSpPr>
        <p:sp>
          <p:nvSpPr>
            <p:cNvPr id="1265" name="Google Shape;1265;p40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66" name="Google Shape;1266;p40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7" name="Google Shape;1267;p40"/>
          <p:cNvSpPr/>
          <p:nvPr/>
        </p:nvSpPr>
        <p:spPr>
          <a:xfrm>
            <a:off x="562708" y="2232970"/>
            <a:ext cx="246185" cy="26565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Google Shape;1268;p40"/>
          <p:cNvSpPr/>
          <p:nvPr/>
        </p:nvSpPr>
        <p:spPr>
          <a:xfrm>
            <a:off x="562707" y="2614740"/>
            <a:ext cx="246185" cy="26565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9" name="Google Shape;1269;p40"/>
          <p:cNvSpPr/>
          <p:nvPr/>
        </p:nvSpPr>
        <p:spPr>
          <a:xfrm>
            <a:off x="562706" y="2964509"/>
            <a:ext cx="246185" cy="26565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Google Shape;1270;p40"/>
          <p:cNvSpPr/>
          <p:nvPr/>
        </p:nvSpPr>
        <p:spPr>
          <a:xfrm>
            <a:off x="562706" y="3331993"/>
            <a:ext cx="246185" cy="26565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1" name="Google Shape;1271;p40"/>
          <p:cNvSpPr/>
          <p:nvPr/>
        </p:nvSpPr>
        <p:spPr>
          <a:xfrm>
            <a:off x="562705" y="3696048"/>
            <a:ext cx="246185" cy="26565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2" name="Google Shape;1272;p40"/>
          <p:cNvSpPr/>
          <p:nvPr/>
        </p:nvSpPr>
        <p:spPr>
          <a:xfrm>
            <a:off x="562705" y="4067236"/>
            <a:ext cx="246185" cy="26565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3" name="Google Shape;1273;p40"/>
          <p:cNvSpPr/>
          <p:nvPr/>
        </p:nvSpPr>
        <p:spPr>
          <a:xfrm>
            <a:off x="565252" y="4425517"/>
            <a:ext cx="246185" cy="26565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4" name="Google Shape;1274;p40"/>
          <p:cNvSpPr/>
          <p:nvPr/>
        </p:nvSpPr>
        <p:spPr>
          <a:xfrm>
            <a:off x="562705" y="4806893"/>
            <a:ext cx="246185" cy="26565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5" name="Google Shape;1275;p40"/>
          <p:cNvSpPr/>
          <p:nvPr/>
        </p:nvSpPr>
        <p:spPr>
          <a:xfrm>
            <a:off x="562705" y="5154986"/>
            <a:ext cx="246185" cy="26565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6" name="Google Shape;1276;p40"/>
          <p:cNvSpPr/>
          <p:nvPr/>
        </p:nvSpPr>
        <p:spPr>
          <a:xfrm>
            <a:off x="565252" y="5528244"/>
            <a:ext cx="246185" cy="26565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77" name="Google Shape;1277;p40"/>
          <p:cNvGrpSpPr/>
          <p:nvPr/>
        </p:nvGrpSpPr>
        <p:grpSpPr>
          <a:xfrm>
            <a:off x="5156911" y="6068518"/>
            <a:ext cx="1037400" cy="278400"/>
            <a:chOff x="4228947" y="3439141"/>
            <a:chExt cx="1037400" cy="278400"/>
          </a:xfrm>
        </p:grpSpPr>
        <p:sp>
          <p:nvSpPr>
            <p:cNvPr id="1278" name="Google Shape;1278;p40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79" name="Google Shape;1279;p40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0" name="Google Shape;1280;p40"/>
          <p:cNvSpPr/>
          <p:nvPr/>
        </p:nvSpPr>
        <p:spPr>
          <a:xfrm>
            <a:off x="5746255" y="2614740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x.jpg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81" name="Google Shape;1281;p40"/>
          <p:cNvGrpSpPr/>
          <p:nvPr/>
        </p:nvGrpSpPr>
        <p:grpSpPr>
          <a:xfrm>
            <a:off x="6870810" y="2945825"/>
            <a:ext cx="1037400" cy="278400"/>
            <a:chOff x="4228947" y="3439141"/>
            <a:chExt cx="1037400" cy="278400"/>
          </a:xfrm>
        </p:grpSpPr>
        <p:sp>
          <p:nvSpPr>
            <p:cNvPr id="1282" name="Google Shape;1282;p40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83" name="Google Shape;1283;p40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4" name="Google Shape;1284;p40"/>
          <p:cNvSpPr/>
          <p:nvPr/>
        </p:nvSpPr>
        <p:spPr>
          <a:xfrm>
            <a:off x="5746255" y="2952191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없음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5" name="Google Shape;1285;p40"/>
          <p:cNvSpPr/>
          <p:nvPr/>
        </p:nvSpPr>
        <p:spPr>
          <a:xfrm rot="5400000">
            <a:off x="572282" y="2244435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6" name="Google Shape;1286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1" y="1148005"/>
            <a:ext cx="9792974" cy="5599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7" name="Google Shape;1287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19263" y="648889"/>
            <a:ext cx="7829550" cy="2581275"/>
          </a:xfrm>
          <a:prstGeom prst="rect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2" name="Google Shape;1292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Google Shape;1293;p4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</a:t>
            </a:r>
            <a:r>
              <a:rPr lang="ko-KR" sz="4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구현 현황 및 SQL 작성 소개</a:t>
            </a:r>
            <a:endParaRPr sz="4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4" name="Google Shape;1294;p41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유서희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User_메인 화면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User_실시간 채팅 상담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Admin_메인화면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Admin_실시간 채팅 관리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Admin_메인 화면 관리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5"/>
          <p:cNvSpPr/>
          <p:nvPr/>
        </p:nvSpPr>
        <p:spPr>
          <a:xfrm>
            <a:off x="838080" y="4716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기능 흐름도</a:t>
            </a:r>
            <a:endParaRPr sz="4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760" y="3715560"/>
            <a:ext cx="353160" cy="5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5"/>
          <p:cNvSpPr/>
          <p:nvPr/>
        </p:nvSpPr>
        <p:spPr>
          <a:xfrm>
            <a:off x="276120" y="1957680"/>
            <a:ext cx="745200" cy="51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5" tIns="122025" rIns="122025" bIns="1220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메이커</a:t>
            </a:r>
            <a:endParaRPr sz="13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</a:t>
            </a:r>
            <a:endParaRPr sz="13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5"/>
          <p:cNvSpPr/>
          <p:nvPr/>
        </p:nvSpPr>
        <p:spPr>
          <a:xfrm>
            <a:off x="2010960" y="5350680"/>
            <a:ext cx="2582640" cy="38952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2025" tIns="122025" rIns="122025" bIns="1220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 / 회원가입</a:t>
            </a:r>
            <a:endParaRPr sz="13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5"/>
          <p:cNvSpPr/>
          <p:nvPr/>
        </p:nvSpPr>
        <p:spPr>
          <a:xfrm>
            <a:off x="2010960" y="2550600"/>
            <a:ext cx="2582640" cy="38952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2025" tIns="122025" rIns="122025" bIns="1220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등록된 프로젝트 확인</a:t>
            </a:r>
            <a:endParaRPr sz="13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5"/>
          <p:cNvSpPr/>
          <p:nvPr/>
        </p:nvSpPr>
        <p:spPr>
          <a:xfrm>
            <a:off x="2010960" y="3017520"/>
            <a:ext cx="2582640" cy="38952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2025" tIns="122025" rIns="122025" bIns="1220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관심 프로젝트 등록</a:t>
            </a:r>
            <a:endParaRPr sz="13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5"/>
          <p:cNvSpPr/>
          <p:nvPr/>
        </p:nvSpPr>
        <p:spPr>
          <a:xfrm>
            <a:off x="2010960" y="3484080"/>
            <a:ext cx="2582640" cy="38952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2025" tIns="122025" rIns="122025" bIns="1220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펀딩</a:t>
            </a:r>
            <a:endParaRPr sz="13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5"/>
          <p:cNvSpPr/>
          <p:nvPr/>
        </p:nvSpPr>
        <p:spPr>
          <a:xfrm>
            <a:off x="2010960" y="1128960"/>
            <a:ext cx="2582640" cy="38952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2025" tIns="122025" rIns="122025" bIns="1220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등록(투자, 리워드)</a:t>
            </a:r>
            <a:endParaRPr sz="13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5"/>
          <p:cNvSpPr/>
          <p:nvPr/>
        </p:nvSpPr>
        <p:spPr>
          <a:xfrm>
            <a:off x="2010960" y="1595880"/>
            <a:ext cx="2582640" cy="40032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2025" tIns="122025" rIns="122025" bIns="1220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투자 수익 분배, 리워드 제공</a:t>
            </a:r>
            <a:endParaRPr sz="13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5"/>
          <p:cNvSpPr/>
          <p:nvPr/>
        </p:nvSpPr>
        <p:spPr>
          <a:xfrm>
            <a:off x="2010960" y="3950640"/>
            <a:ext cx="2582640" cy="38952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2025" tIns="122025" rIns="122025" bIns="1220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신고</a:t>
            </a:r>
            <a:endParaRPr sz="13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5"/>
          <p:cNvSpPr/>
          <p:nvPr/>
        </p:nvSpPr>
        <p:spPr>
          <a:xfrm>
            <a:off x="2010960" y="4884120"/>
            <a:ext cx="2582640" cy="38952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2025" tIns="122025" rIns="122025" bIns="1220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예치금 결제</a:t>
            </a:r>
            <a:endParaRPr sz="13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5"/>
          <p:cNvSpPr/>
          <p:nvPr/>
        </p:nvSpPr>
        <p:spPr>
          <a:xfrm>
            <a:off x="2010960" y="5817240"/>
            <a:ext cx="2582640" cy="38952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2025" tIns="122025" rIns="122025" bIns="1220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개인정보관리</a:t>
            </a:r>
            <a:endParaRPr sz="13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5"/>
          <p:cNvSpPr/>
          <p:nvPr/>
        </p:nvSpPr>
        <p:spPr>
          <a:xfrm>
            <a:off x="4853160" y="6392880"/>
            <a:ext cx="1335240" cy="30456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2025" tIns="122025" rIns="122025" bIns="1220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실시간 채팅</a:t>
            </a:r>
            <a:endParaRPr sz="13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2010960" y="4417200"/>
            <a:ext cx="2582640" cy="38952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2025" tIns="122025" rIns="122025" bIns="1220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게시판 확인</a:t>
            </a:r>
            <a:endParaRPr sz="13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760" y="1461240"/>
            <a:ext cx="353160" cy="5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5"/>
          <p:cNvSpPr/>
          <p:nvPr/>
        </p:nvSpPr>
        <p:spPr>
          <a:xfrm>
            <a:off x="276120" y="4209840"/>
            <a:ext cx="743760" cy="51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5" tIns="122025" rIns="122025" bIns="1220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서포터</a:t>
            </a:r>
            <a:endParaRPr sz="13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</a:t>
            </a:r>
            <a:endParaRPr sz="13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5"/>
          <p:cNvSpPr/>
          <p:nvPr/>
        </p:nvSpPr>
        <p:spPr>
          <a:xfrm rot="10800000" flipH="1">
            <a:off x="845640" y="2745000"/>
            <a:ext cx="1164600" cy="1268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7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176" name="Google Shape;176;p5"/>
          <p:cNvSpPr/>
          <p:nvPr/>
        </p:nvSpPr>
        <p:spPr>
          <a:xfrm rot="10800000" flipH="1">
            <a:off x="845640" y="3211920"/>
            <a:ext cx="1164600" cy="8017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7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177" name="Google Shape;177;p5"/>
          <p:cNvSpPr/>
          <p:nvPr/>
        </p:nvSpPr>
        <p:spPr>
          <a:xfrm rot="10800000" flipH="1">
            <a:off x="845640" y="3678480"/>
            <a:ext cx="1164600" cy="335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178" name="Google Shape;178;p5"/>
          <p:cNvSpPr/>
          <p:nvPr/>
        </p:nvSpPr>
        <p:spPr>
          <a:xfrm>
            <a:off x="845640" y="4014720"/>
            <a:ext cx="1164600" cy="1303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7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179" name="Google Shape;179;p5"/>
          <p:cNvSpPr/>
          <p:nvPr/>
        </p:nvSpPr>
        <p:spPr>
          <a:xfrm>
            <a:off x="845640" y="4014720"/>
            <a:ext cx="1164600" cy="5968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7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180" name="Google Shape;180;p5"/>
          <p:cNvSpPr/>
          <p:nvPr/>
        </p:nvSpPr>
        <p:spPr>
          <a:xfrm>
            <a:off x="845640" y="4014720"/>
            <a:ext cx="1164600" cy="10634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7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181" name="Google Shape;181;p5"/>
          <p:cNvSpPr/>
          <p:nvPr/>
        </p:nvSpPr>
        <p:spPr>
          <a:xfrm>
            <a:off x="845640" y="4014720"/>
            <a:ext cx="1164600" cy="1530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7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182" name="Google Shape;182;p5"/>
          <p:cNvSpPr/>
          <p:nvPr/>
        </p:nvSpPr>
        <p:spPr>
          <a:xfrm>
            <a:off x="845640" y="4014720"/>
            <a:ext cx="1164600" cy="19969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7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183" name="Google Shape;183;p5"/>
          <p:cNvSpPr/>
          <p:nvPr/>
        </p:nvSpPr>
        <p:spPr>
          <a:xfrm rot="10800000" flipH="1">
            <a:off x="845640" y="1323360"/>
            <a:ext cx="1164600" cy="435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75" cap="flat" cmpd="sng">
            <a:solidFill>
              <a:srgbClr val="C55A11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184" name="Google Shape;184;p5"/>
          <p:cNvSpPr/>
          <p:nvPr/>
        </p:nvSpPr>
        <p:spPr>
          <a:xfrm>
            <a:off x="845640" y="1760400"/>
            <a:ext cx="1164600" cy="35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75" cap="flat" cmpd="sng">
            <a:solidFill>
              <a:srgbClr val="C55A11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185" name="Google Shape;185;p5"/>
          <p:cNvSpPr/>
          <p:nvPr/>
        </p:nvSpPr>
        <p:spPr>
          <a:xfrm>
            <a:off x="2010960" y="2073240"/>
            <a:ext cx="2582640" cy="40032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2025" tIns="122025" rIns="122025" bIns="1220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의견 교환</a:t>
            </a:r>
            <a:endParaRPr sz="13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5"/>
          <p:cNvSpPr/>
          <p:nvPr/>
        </p:nvSpPr>
        <p:spPr>
          <a:xfrm rot="10800000" flipH="1">
            <a:off x="845640" y="2273040"/>
            <a:ext cx="1164600" cy="17402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7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187" name="Google Shape;187;p5"/>
          <p:cNvSpPr/>
          <p:nvPr/>
        </p:nvSpPr>
        <p:spPr>
          <a:xfrm>
            <a:off x="845640" y="1760400"/>
            <a:ext cx="1164600" cy="5126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75" cap="flat" cmpd="sng">
            <a:solidFill>
              <a:srgbClr val="C55A11"/>
            </a:solidFill>
            <a:prstDash val="solid"/>
            <a:round/>
            <a:headEnd type="none" w="sm" len="sm"/>
            <a:tailEnd type="triangle" w="med" len="med"/>
          </a:ln>
        </p:spPr>
      </p:sp>
      <p:cxnSp>
        <p:nvCxnSpPr>
          <p:cNvPr id="188" name="Google Shape;188;p5"/>
          <p:cNvCxnSpPr/>
          <p:nvPr/>
        </p:nvCxnSpPr>
        <p:spPr>
          <a:xfrm rot="-5400000">
            <a:off x="3659220" y="2730660"/>
            <a:ext cx="1882200" cy="12000"/>
          </a:xfrm>
          <a:prstGeom prst="bentConnector3">
            <a:avLst>
              <a:gd name="adj1" fmla="val 0"/>
            </a:avLst>
          </a:prstGeom>
          <a:noFill/>
          <a:ln w="572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9" name="Google Shape;189;p5"/>
          <p:cNvCxnSpPr/>
          <p:nvPr/>
        </p:nvCxnSpPr>
        <p:spPr>
          <a:xfrm>
            <a:off x="648180" y="4729500"/>
            <a:ext cx="4204200" cy="1815600"/>
          </a:xfrm>
          <a:prstGeom prst="bentConnector2">
            <a:avLst/>
          </a:prstGeom>
          <a:noFill/>
          <a:ln w="1907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90" name="Google Shape;190;p5"/>
          <p:cNvGrpSpPr/>
          <p:nvPr/>
        </p:nvGrpSpPr>
        <p:grpSpPr>
          <a:xfrm>
            <a:off x="4593600" y="1323360"/>
            <a:ext cx="7503840" cy="5221260"/>
            <a:chOff x="4593600" y="1323360"/>
            <a:chExt cx="7503840" cy="5221260"/>
          </a:xfrm>
        </p:grpSpPr>
        <p:sp>
          <p:nvSpPr>
            <p:cNvPr id="191" name="Google Shape;191;p5"/>
            <p:cNvSpPr/>
            <p:nvPr/>
          </p:nvSpPr>
          <p:spPr>
            <a:xfrm>
              <a:off x="10762200" y="3636720"/>
              <a:ext cx="1335240" cy="2750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2025" tIns="122025" rIns="122025" bIns="1220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 b="1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</a:t>
              </a:r>
              <a:endParaRPr sz="13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2" name="Google Shape;192;p5"/>
            <p:cNvGrpSpPr/>
            <p:nvPr/>
          </p:nvGrpSpPr>
          <p:grpSpPr>
            <a:xfrm>
              <a:off x="4593600" y="1323360"/>
              <a:ext cx="7189920" cy="5221260"/>
              <a:chOff x="4593600" y="1323360"/>
              <a:chExt cx="7189920" cy="5221260"/>
            </a:xfrm>
          </p:grpSpPr>
          <p:pic>
            <p:nvPicPr>
              <p:cNvPr id="193" name="Google Shape;193;p5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076120" y="2499480"/>
                <a:ext cx="707400" cy="119628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4" name="Google Shape;194;p5"/>
              <p:cNvSpPr/>
              <p:nvPr/>
            </p:nvSpPr>
            <p:spPr>
              <a:xfrm rot="10800000">
                <a:off x="10019880" y="1855080"/>
                <a:ext cx="1055160" cy="12412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75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sp>
          <p:sp>
            <p:nvSpPr>
              <p:cNvPr id="195" name="Google Shape;195;p5"/>
              <p:cNvSpPr/>
              <p:nvPr/>
            </p:nvSpPr>
            <p:spPr>
              <a:xfrm>
                <a:off x="8150760" y="163944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2025" tIns="122025" rIns="122025" bIns="122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 b="0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메인화면 관리</a:t>
                </a:r>
                <a:endParaRPr sz="1300" b="0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8150760" y="31518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2025" tIns="122025" rIns="122025" bIns="122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 b="0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프로젝트 관리</a:t>
                </a:r>
                <a:endParaRPr sz="1300" b="0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5"/>
              <p:cNvSpPr/>
              <p:nvPr/>
            </p:nvSpPr>
            <p:spPr>
              <a:xfrm>
                <a:off x="8150760" y="235332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2025" tIns="122025" rIns="122025" bIns="122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 b="0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결제 관리</a:t>
                </a:r>
                <a:endParaRPr sz="1300" b="0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5"/>
              <p:cNvSpPr/>
              <p:nvPr/>
            </p:nvSpPr>
            <p:spPr>
              <a:xfrm>
                <a:off x="8150760" y="39078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2025" tIns="122025" rIns="122025" bIns="122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 b="0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통계</a:t>
                </a:r>
                <a:endParaRPr sz="1300" b="0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 flipH="1">
                <a:off x="10019880" y="3097800"/>
                <a:ext cx="1055160" cy="2696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75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sp>
          <p:sp>
            <p:nvSpPr>
              <p:cNvPr id="200" name="Google Shape;200;p5"/>
              <p:cNvSpPr/>
              <p:nvPr/>
            </p:nvSpPr>
            <p:spPr>
              <a:xfrm flipH="1">
                <a:off x="10019880" y="3097800"/>
                <a:ext cx="1055160" cy="10256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75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sp>
          <p:sp>
            <p:nvSpPr>
              <p:cNvPr id="201" name="Google Shape;201;p5"/>
              <p:cNvSpPr/>
              <p:nvPr/>
            </p:nvSpPr>
            <p:spPr>
              <a:xfrm rot="10800000">
                <a:off x="10019880" y="2568960"/>
                <a:ext cx="1055160" cy="5274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75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sp>
          <p:sp>
            <p:nvSpPr>
              <p:cNvPr id="202" name="Google Shape;202;p5"/>
              <p:cNvSpPr/>
              <p:nvPr/>
            </p:nvSpPr>
            <p:spPr>
              <a:xfrm>
                <a:off x="8150760" y="53082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2025" tIns="122025" rIns="122025" bIns="122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 b="0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회원관리</a:t>
                </a:r>
                <a:endParaRPr sz="1300" b="0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5"/>
              <p:cNvSpPr/>
              <p:nvPr/>
            </p:nvSpPr>
            <p:spPr>
              <a:xfrm flipH="1">
                <a:off x="10019880" y="3097800"/>
                <a:ext cx="1055160" cy="24260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75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sp>
          <p:sp>
            <p:nvSpPr>
              <p:cNvPr id="204" name="Google Shape;204;p5"/>
              <p:cNvSpPr/>
              <p:nvPr/>
            </p:nvSpPr>
            <p:spPr>
              <a:xfrm rot="10800000">
                <a:off x="4593600" y="4611600"/>
                <a:ext cx="355572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75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sp>
          <p:sp>
            <p:nvSpPr>
              <p:cNvPr id="205" name="Google Shape;205;p5"/>
              <p:cNvSpPr/>
              <p:nvPr/>
            </p:nvSpPr>
            <p:spPr>
              <a:xfrm rot="10800000">
                <a:off x="4593600" y="1795680"/>
                <a:ext cx="3555720" cy="7729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75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sp>
          <p:sp>
            <p:nvSpPr>
              <p:cNvPr id="206" name="Google Shape;206;p5"/>
              <p:cNvSpPr/>
              <p:nvPr/>
            </p:nvSpPr>
            <p:spPr>
              <a:xfrm rot="10800000">
                <a:off x="4593600" y="2745000"/>
                <a:ext cx="3555720" cy="6217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75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sp>
          <p:sp>
            <p:nvSpPr>
              <p:cNvPr id="207" name="Google Shape;207;p5"/>
              <p:cNvSpPr/>
              <p:nvPr/>
            </p:nvSpPr>
            <p:spPr>
              <a:xfrm rot="10800000">
                <a:off x="4593600" y="3211920"/>
                <a:ext cx="3555720" cy="1551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75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sp>
          <p:sp>
            <p:nvSpPr>
              <p:cNvPr id="208" name="Google Shape;208;p5"/>
              <p:cNvSpPr/>
              <p:nvPr/>
            </p:nvSpPr>
            <p:spPr>
              <a:xfrm flipH="1">
                <a:off x="4593600" y="5524560"/>
                <a:ext cx="3555720" cy="205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75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sp>
          <p:sp>
            <p:nvSpPr>
              <p:cNvPr id="209" name="Google Shape;209;p5"/>
              <p:cNvSpPr/>
              <p:nvPr/>
            </p:nvSpPr>
            <p:spPr>
              <a:xfrm flipH="1">
                <a:off x="4593600" y="5524560"/>
                <a:ext cx="3555720" cy="4870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75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sp>
          <p:sp>
            <p:nvSpPr>
              <p:cNvPr id="210" name="Google Shape;210;p5"/>
              <p:cNvSpPr/>
              <p:nvPr/>
            </p:nvSpPr>
            <p:spPr>
              <a:xfrm>
                <a:off x="8150760" y="458064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2025" tIns="122025" rIns="122025" bIns="1220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 b="0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게시판 관리</a:t>
                </a:r>
                <a:endParaRPr sz="1300" b="0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5"/>
              <p:cNvSpPr/>
              <p:nvPr/>
            </p:nvSpPr>
            <p:spPr>
              <a:xfrm rot="10800000">
                <a:off x="4593600" y="1323360"/>
                <a:ext cx="3555720" cy="2043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75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sp>
          <p:cxnSp>
            <p:nvCxnSpPr>
              <p:cNvPr id="212" name="Google Shape;212;p5"/>
              <p:cNvCxnSpPr/>
              <p:nvPr/>
            </p:nvCxnSpPr>
            <p:spPr>
              <a:xfrm rot="5400000">
                <a:off x="7493760" y="2608200"/>
                <a:ext cx="2632320" cy="5240520"/>
              </a:xfrm>
              <a:prstGeom prst="bentConnector2">
                <a:avLst/>
              </a:prstGeom>
              <a:noFill/>
              <a:ln w="19075" cap="flat" cmpd="sng">
                <a:solidFill>
                  <a:srgbClr val="38562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</p:grpSp>
      <p:sp>
        <p:nvSpPr>
          <p:cNvPr id="213" name="Google Shape;213;p5"/>
          <p:cNvSpPr/>
          <p:nvPr/>
        </p:nvSpPr>
        <p:spPr>
          <a:xfrm flipH="1">
            <a:off x="667800" y="1796400"/>
            <a:ext cx="1341720" cy="19188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sp>
      <p:grpSp>
        <p:nvGrpSpPr>
          <p:cNvPr id="214" name="Google Shape;214;p5"/>
          <p:cNvGrpSpPr/>
          <p:nvPr/>
        </p:nvGrpSpPr>
        <p:grpSpPr>
          <a:xfrm>
            <a:off x="4593600" y="144000"/>
            <a:ext cx="6985080" cy="6433920"/>
            <a:chOff x="4593600" y="144000"/>
            <a:chExt cx="6985080" cy="6433920"/>
          </a:xfrm>
        </p:grpSpPr>
        <p:pic>
          <p:nvPicPr>
            <p:cNvPr id="215" name="Google Shape;215;p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246280" y="144000"/>
              <a:ext cx="2447280" cy="2837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902640" y="2964600"/>
              <a:ext cx="4676040" cy="1875600"/>
            </a:xfrm>
            <a:prstGeom prst="rect">
              <a:avLst/>
            </a:prstGeom>
            <a:noFill/>
            <a:ln w="572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</p:pic>
        <p:pic>
          <p:nvPicPr>
            <p:cNvPr id="217" name="Google Shape;217;p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447880" y="4730760"/>
              <a:ext cx="2466360" cy="1847160"/>
            </a:xfrm>
            <a:prstGeom prst="rect">
              <a:avLst/>
            </a:prstGeom>
            <a:noFill/>
            <a:ln w="572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</p:pic>
        <p:sp>
          <p:nvSpPr>
            <p:cNvPr id="218" name="Google Shape;218;p5"/>
            <p:cNvSpPr/>
            <p:nvPr/>
          </p:nvSpPr>
          <p:spPr>
            <a:xfrm rot="10800000">
              <a:off x="4607640" y="1323360"/>
              <a:ext cx="637200" cy="238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25" cap="flat" cmpd="sng">
              <a:solidFill>
                <a:srgbClr val="7030A0"/>
              </a:solidFill>
              <a:prstDash val="solid"/>
              <a:round/>
              <a:headEnd type="none" w="sm" len="sm"/>
              <a:tailEnd type="triangle" w="med" len="med"/>
            </a:ln>
          </p:spPr>
        </p:sp>
        <p:sp>
          <p:nvSpPr>
            <p:cNvPr id="219" name="Google Shape;219;p5"/>
            <p:cNvSpPr/>
            <p:nvPr/>
          </p:nvSpPr>
          <p:spPr>
            <a:xfrm rot="10800000">
              <a:off x="4593600" y="2745000"/>
              <a:ext cx="2307600" cy="11563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25" cap="flat" cmpd="sng">
              <a:solidFill>
                <a:srgbClr val="7030A0"/>
              </a:solidFill>
              <a:prstDash val="solid"/>
              <a:round/>
              <a:headEnd type="none" w="sm" len="sm"/>
              <a:tailEnd type="triangle" w="med" len="med"/>
            </a:ln>
          </p:spPr>
        </p:sp>
        <p:sp>
          <p:nvSpPr>
            <p:cNvPr id="220" name="Google Shape;220;p5"/>
            <p:cNvSpPr/>
            <p:nvPr/>
          </p:nvSpPr>
          <p:spPr>
            <a:xfrm rot="10800000">
              <a:off x="4593600" y="5545080"/>
              <a:ext cx="852840" cy="1080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25" cap="flat" cmpd="sng">
              <a:solidFill>
                <a:srgbClr val="7030A0"/>
              </a:solidFill>
              <a:prstDash val="solid"/>
              <a:round/>
              <a:headEnd type="none" w="sm" len="sm"/>
              <a:tailEnd type="triangle" w="med" len="med"/>
            </a:ln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9" name="Google Shape;1299;p42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admin_w_sh_umain_silde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메인화면 관리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슬라이드 배너 관리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00" name="Google Shape;1300;p42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97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01" name="Google Shape;1301;p42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02" name="Google Shape;1302;p42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이미지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03" name="Google Shape;1303;p42"/>
          <p:cNvGraphicFramePr/>
          <p:nvPr/>
        </p:nvGraphicFramePr>
        <p:xfrm>
          <a:off x="8509686" y="1289960"/>
          <a:ext cx="3532000" cy="17719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배너 타이틀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200" b="0" u="none" strike="noStrike" cap="none">
                          <a:solidFill>
                            <a:schemeClr val="dk1"/>
                          </a:solidFill>
                        </a:rPr>
                        <a:t>화면에 노출되지 않음 / 클릭시 편집창 팝업</a:t>
                      </a:r>
                      <a:endParaRPr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썸네일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배너 썸네일을 한눈에 식별 가능하도록 배치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04" name="Google Shape;1304;p42"/>
          <p:cNvGraphicFramePr/>
          <p:nvPr/>
        </p:nvGraphicFramePr>
        <p:xfrm>
          <a:off x="167479" y="1261381"/>
          <a:ext cx="1661325" cy="5329900"/>
        </p:xfrm>
        <a:graphic>
          <a:graphicData uri="http://schemas.openxmlformats.org/drawingml/2006/table">
            <a:tbl>
              <a:tblPr firstRow="1" bandRow="1">
                <a:noFill/>
                <a:tableStyleId>{A99C9ACF-9155-49AB-8371-59424D300002}</a:tableStyleId>
              </a:tblPr>
              <a:tblGrid>
                <a:gridCol w="16613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29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strike="noStrike" cap="none">
                          <a:solidFill>
                            <a:schemeClr val="lt1"/>
                          </a:solidFill>
                        </a:rPr>
                        <a:t>ADMIN</a:t>
                      </a:r>
                      <a:endParaRPr sz="13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7F0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u="none" strike="noStrike" cap="none">
                        <a:solidFill>
                          <a:srgbClr val="171616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3F4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0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>
                          <a:solidFill>
                            <a:schemeClr val="lt1"/>
                          </a:solidFill>
                        </a:rPr>
                        <a:t>통계</a:t>
                      </a:r>
                      <a:endParaRPr sz="10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27000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3F4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0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>
                          <a:solidFill>
                            <a:schemeClr val="lt1"/>
                          </a:solidFill>
                        </a:rPr>
                        <a:t>회원관리</a:t>
                      </a:r>
                      <a:endParaRPr sz="10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27000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3F4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0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>
                          <a:solidFill>
                            <a:schemeClr val="lt1"/>
                          </a:solidFill>
                        </a:rPr>
                        <a:t>프로젝트 관리</a:t>
                      </a:r>
                      <a:endParaRPr sz="10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27000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3F4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0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>
                          <a:solidFill>
                            <a:schemeClr val="lt1"/>
                          </a:solidFill>
                        </a:rPr>
                        <a:t>결제 관리</a:t>
                      </a:r>
                      <a:endParaRPr sz="10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27000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3F4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30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>
                          <a:solidFill>
                            <a:schemeClr val="lt1"/>
                          </a:solidFill>
                        </a:rPr>
                        <a:t>커뮤니티 관리</a:t>
                      </a:r>
                      <a:endParaRPr sz="10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27000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3F4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30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>
                          <a:solidFill>
                            <a:schemeClr val="lt1"/>
                          </a:solidFill>
                        </a:rPr>
                        <a:t>메인화면 관리</a:t>
                      </a:r>
                      <a:endParaRPr sz="10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27000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3F4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30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27000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3F4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314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3F4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1305" name="Google Shape;1305;p42"/>
          <p:cNvCxnSpPr/>
          <p:nvPr/>
        </p:nvCxnSpPr>
        <p:spPr>
          <a:xfrm>
            <a:off x="1819275" y="1778782"/>
            <a:ext cx="637087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06" name="Google Shape;1306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43649" y="1298972"/>
            <a:ext cx="404221" cy="398903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Google Shape;1307;p42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유서희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8" name="Google Shape;1308;p42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>
              <a:gd name="adj" fmla="val 50000"/>
            </a:avLst>
          </a:prstGeom>
          <a:solidFill>
            <a:srgbClr val="3A38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09" name="Google Shape;1309;p42"/>
          <p:cNvGraphicFramePr/>
          <p:nvPr/>
        </p:nvGraphicFramePr>
        <p:xfrm>
          <a:off x="2085016" y="2546772"/>
          <a:ext cx="5791175" cy="3689070"/>
        </p:xfrm>
        <a:graphic>
          <a:graphicData uri="http://schemas.openxmlformats.org/drawingml/2006/table">
            <a:tbl>
              <a:tblPr firstRow="1" bandRow="1">
                <a:noFill/>
                <a:tableStyleId>{DB239306-28A6-4F05-8597-9A4C77DAA4FA}</a:tableStyleId>
              </a:tblPr>
              <a:tblGrid>
                <a:gridCol w="3388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191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6384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3857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562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98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ID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타이틀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썸네일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등록일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Slide-4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&lt;주식회사 메탈로&gt; 이미지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2020-01-25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14:20:20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3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Slide-3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&lt;체인파트너스&gt; 이미지 + 카피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2020-01-24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15:30:24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3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Slide-3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&lt;삼성전자&gt; 이미지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2020-01-20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18:15:20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3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Slide-2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&lt;이젠컴퓨터아카데미&gt; 이미지 + 카피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2020-01-15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19:15:24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10" name="Google Shape;1310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5075" y="6262157"/>
            <a:ext cx="1616743" cy="305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1" name="Google Shape;1311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12903" y="2599698"/>
            <a:ext cx="284002" cy="284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Google Shape;1312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12903" y="3208759"/>
            <a:ext cx="284002" cy="284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3" name="Google Shape;1313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12903" y="4025875"/>
            <a:ext cx="284002" cy="284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4" name="Google Shape;1314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12903" y="4850445"/>
            <a:ext cx="284002" cy="284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5" name="Google Shape;1315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12903" y="5667561"/>
            <a:ext cx="284002" cy="284002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Google Shape;1316;p42"/>
          <p:cNvSpPr/>
          <p:nvPr/>
        </p:nvSpPr>
        <p:spPr>
          <a:xfrm>
            <a:off x="5800728" y="3022451"/>
            <a:ext cx="1109231" cy="58227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17" name="Google Shape;1317;p42"/>
          <p:cNvCxnSpPr/>
          <p:nvPr/>
        </p:nvCxnSpPr>
        <p:spPr>
          <a:xfrm>
            <a:off x="5800726" y="3022450"/>
            <a:ext cx="1109233" cy="59098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8" name="Google Shape;1318;p42"/>
          <p:cNvCxnSpPr/>
          <p:nvPr/>
        </p:nvCxnSpPr>
        <p:spPr>
          <a:xfrm flipH="1">
            <a:off x="5800729" y="3022449"/>
            <a:ext cx="1109230" cy="58729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19" name="Google Shape;1319;p42"/>
          <p:cNvSpPr/>
          <p:nvPr/>
        </p:nvSpPr>
        <p:spPr>
          <a:xfrm>
            <a:off x="5800728" y="3847296"/>
            <a:ext cx="1109231" cy="58227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0" name="Google Shape;1320;p42"/>
          <p:cNvCxnSpPr/>
          <p:nvPr/>
        </p:nvCxnSpPr>
        <p:spPr>
          <a:xfrm>
            <a:off x="5800726" y="3847295"/>
            <a:ext cx="1109233" cy="59098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21" name="Google Shape;1321;p42"/>
          <p:cNvCxnSpPr/>
          <p:nvPr/>
        </p:nvCxnSpPr>
        <p:spPr>
          <a:xfrm flipH="1">
            <a:off x="5800729" y="3847294"/>
            <a:ext cx="1109230" cy="58729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22" name="Google Shape;1322;p42"/>
          <p:cNvSpPr/>
          <p:nvPr/>
        </p:nvSpPr>
        <p:spPr>
          <a:xfrm>
            <a:off x="5800728" y="4672140"/>
            <a:ext cx="1109231" cy="58227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3" name="Google Shape;1323;p42"/>
          <p:cNvCxnSpPr/>
          <p:nvPr/>
        </p:nvCxnSpPr>
        <p:spPr>
          <a:xfrm>
            <a:off x="5800726" y="4672139"/>
            <a:ext cx="1109233" cy="59098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24" name="Google Shape;1324;p42"/>
          <p:cNvCxnSpPr/>
          <p:nvPr/>
        </p:nvCxnSpPr>
        <p:spPr>
          <a:xfrm flipH="1">
            <a:off x="5800729" y="4672138"/>
            <a:ext cx="1109230" cy="58729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25" name="Google Shape;1325;p42"/>
          <p:cNvSpPr/>
          <p:nvPr/>
        </p:nvSpPr>
        <p:spPr>
          <a:xfrm>
            <a:off x="5800728" y="5508172"/>
            <a:ext cx="1109231" cy="58227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6" name="Google Shape;1326;p42"/>
          <p:cNvCxnSpPr/>
          <p:nvPr/>
        </p:nvCxnSpPr>
        <p:spPr>
          <a:xfrm>
            <a:off x="5800726" y="5508171"/>
            <a:ext cx="1109233" cy="59098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27" name="Google Shape;1327;p42"/>
          <p:cNvCxnSpPr/>
          <p:nvPr/>
        </p:nvCxnSpPr>
        <p:spPr>
          <a:xfrm flipH="1">
            <a:off x="5800729" y="5508170"/>
            <a:ext cx="1109230" cy="58729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28" name="Google Shape;1328;p4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69968" y="2232076"/>
            <a:ext cx="585051" cy="270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9" name="Google Shape;1329;p4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53046" y="2233981"/>
            <a:ext cx="560551" cy="287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4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33097" y="2258793"/>
            <a:ext cx="799137" cy="237838"/>
          </a:xfrm>
          <a:prstGeom prst="rect">
            <a:avLst/>
          </a:prstGeom>
          <a:noFill/>
          <a:ln>
            <a:noFill/>
          </a:ln>
        </p:spPr>
      </p:pic>
      <p:sp>
        <p:nvSpPr>
          <p:cNvPr id="1331" name="Google Shape;1331;p42"/>
          <p:cNvSpPr/>
          <p:nvPr/>
        </p:nvSpPr>
        <p:spPr>
          <a:xfrm>
            <a:off x="1966561" y="1803949"/>
            <a:ext cx="3419526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메인 화면 관리 &gt; 슬라이드 배너 관리</a:t>
            </a:r>
            <a:endParaRPr sz="15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2" name="Google Shape;1332;p4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35969" y="2252258"/>
            <a:ext cx="501857" cy="254565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42"/>
          <p:cNvSpPr/>
          <p:nvPr/>
        </p:nvSpPr>
        <p:spPr>
          <a:xfrm>
            <a:off x="4762096" y="316816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4" name="Google Shape;1334;p42"/>
          <p:cNvSpPr/>
          <p:nvPr/>
        </p:nvSpPr>
        <p:spPr>
          <a:xfrm>
            <a:off x="6203992" y="315867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9" name="Google Shape;1339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9674" y="428367"/>
            <a:ext cx="8155816" cy="458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0" name="Google Shape;1340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16526" y="5138425"/>
            <a:ext cx="5097750" cy="145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Google Shape;1345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9227" y="255817"/>
            <a:ext cx="8155816" cy="4588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6" name="Google Shape;1346;p44"/>
          <p:cNvGrpSpPr/>
          <p:nvPr/>
        </p:nvGrpSpPr>
        <p:grpSpPr>
          <a:xfrm>
            <a:off x="2772661" y="3804192"/>
            <a:ext cx="7406296" cy="2866737"/>
            <a:chOff x="537387" y="2976499"/>
            <a:chExt cx="11117226" cy="3416443"/>
          </a:xfrm>
        </p:grpSpPr>
        <p:pic>
          <p:nvPicPr>
            <p:cNvPr id="1347" name="Google Shape;1347;p4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37387" y="2976499"/>
              <a:ext cx="11117226" cy="905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8" name="Google Shape;1348;p4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37387" y="4335255"/>
              <a:ext cx="7449590" cy="205768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53" name="Google Shape;1353;p45"/>
          <p:cNvGraphicFramePr/>
          <p:nvPr/>
        </p:nvGraphicFramePr>
        <p:xfrm>
          <a:off x="131600" y="115759"/>
          <a:ext cx="514525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8009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3442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admin_w_sh_umain_recommend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메인화면 관리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 배너 관리 &gt; 추천 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54" name="Google Shape;1354;p45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97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55" name="Google Shape;1355;p45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56" name="Google Shape;1356;p45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이미지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57" name="Google Shape;1357;p45"/>
          <p:cNvGraphicFramePr/>
          <p:nvPr/>
        </p:nvGraphicFramePr>
        <p:xfrm>
          <a:off x="8509686" y="1289960"/>
          <a:ext cx="3532000" cy="31876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체크박스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200" b="0" u="none" strike="noStrike" cap="none">
                          <a:solidFill>
                            <a:schemeClr val="dk1"/>
                          </a:solidFill>
                        </a:rPr>
                        <a:t>삭제 / 업로드하기 위해 체크 필요</a:t>
                      </a:r>
                      <a:endParaRPr sz="12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컨텐츠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업로드된 컨텐츠는 배경에 음영 표시 / 클릭시 편집창 팝업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7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업로드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업로드 버튼 클릭시 체크박스에 체크되어있는 컨텐츠 추가 업로드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07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내리기 버튼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내리기 버튼 클릭시 메인화면에서 제거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358" name="Google Shape;1358;p45"/>
          <p:cNvGraphicFramePr/>
          <p:nvPr/>
        </p:nvGraphicFramePr>
        <p:xfrm>
          <a:off x="167479" y="1261381"/>
          <a:ext cx="1661325" cy="5329900"/>
        </p:xfrm>
        <a:graphic>
          <a:graphicData uri="http://schemas.openxmlformats.org/drawingml/2006/table">
            <a:tbl>
              <a:tblPr firstRow="1" bandRow="1">
                <a:noFill/>
                <a:tableStyleId>{A99C9ACF-9155-49AB-8371-59424D300002}</a:tableStyleId>
              </a:tblPr>
              <a:tblGrid>
                <a:gridCol w="16613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29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strike="noStrike" cap="none">
                          <a:solidFill>
                            <a:schemeClr val="lt1"/>
                          </a:solidFill>
                        </a:rPr>
                        <a:t>ADMIN</a:t>
                      </a:r>
                      <a:endParaRPr sz="13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C7F0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u="none" strike="noStrike" cap="none">
                        <a:solidFill>
                          <a:srgbClr val="171616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3F4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0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>
                          <a:solidFill>
                            <a:schemeClr val="lt1"/>
                          </a:solidFill>
                        </a:rPr>
                        <a:t>통계</a:t>
                      </a:r>
                      <a:endParaRPr sz="10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27000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3F4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0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>
                          <a:solidFill>
                            <a:schemeClr val="lt1"/>
                          </a:solidFill>
                        </a:rPr>
                        <a:t>회원관리</a:t>
                      </a:r>
                      <a:endParaRPr sz="10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27000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3F4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0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>
                          <a:solidFill>
                            <a:schemeClr val="lt1"/>
                          </a:solidFill>
                        </a:rPr>
                        <a:t>프로젝트 관리</a:t>
                      </a:r>
                      <a:endParaRPr sz="10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27000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3F4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0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>
                          <a:solidFill>
                            <a:schemeClr val="lt1"/>
                          </a:solidFill>
                        </a:rPr>
                        <a:t>결제 관리</a:t>
                      </a:r>
                      <a:endParaRPr sz="10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27000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3F4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30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>
                          <a:solidFill>
                            <a:schemeClr val="lt1"/>
                          </a:solidFill>
                        </a:rPr>
                        <a:t>커뮤니티 관리</a:t>
                      </a:r>
                      <a:endParaRPr sz="10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27000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3F4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30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>
                          <a:solidFill>
                            <a:schemeClr val="lt1"/>
                          </a:solidFill>
                        </a:rPr>
                        <a:t>메인화면 관리</a:t>
                      </a:r>
                      <a:endParaRPr sz="10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27000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3F4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30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27000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3F4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314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A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23F4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1359" name="Google Shape;1359;p45"/>
          <p:cNvCxnSpPr/>
          <p:nvPr/>
        </p:nvCxnSpPr>
        <p:spPr>
          <a:xfrm>
            <a:off x="1819275" y="1778782"/>
            <a:ext cx="637087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60" name="Google Shape;1360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43649" y="1298972"/>
            <a:ext cx="404221" cy="398903"/>
          </a:xfrm>
          <a:prstGeom prst="rect">
            <a:avLst/>
          </a:prstGeom>
          <a:noFill/>
          <a:ln>
            <a:noFill/>
          </a:ln>
        </p:spPr>
      </p:pic>
      <p:sp>
        <p:nvSpPr>
          <p:cNvPr id="1361" name="Google Shape;1361;p45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유서희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45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>
              <a:gd name="adj" fmla="val 50000"/>
            </a:avLst>
          </a:prstGeom>
          <a:solidFill>
            <a:srgbClr val="3A38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3" name="Google Shape;1363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86392" y="6165653"/>
            <a:ext cx="1616743" cy="305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4" name="Google Shape;1364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32998" y="2234814"/>
            <a:ext cx="560551" cy="287462"/>
          </a:xfrm>
          <a:prstGeom prst="rect">
            <a:avLst/>
          </a:prstGeom>
          <a:noFill/>
          <a:ln>
            <a:noFill/>
          </a:ln>
        </p:spPr>
      </p:pic>
      <p:sp>
        <p:nvSpPr>
          <p:cNvPr id="1365" name="Google Shape;1365;p45"/>
          <p:cNvSpPr/>
          <p:nvPr/>
        </p:nvSpPr>
        <p:spPr>
          <a:xfrm>
            <a:off x="1956443" y="1793118"/>
            <a:ext cx="4913525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메인 화면 관리 &gt; 프로젝트 배너 관리 &gt; 추천 프로젝트</a:t>
            </a:r>
            <a:endParaRPr sz="15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6" name="Google Shape;1366;p45"/>
          <p:cNvGrpSpPr/>
          <p:nvPr/>
        </p:nvGrpSpPr>
        <p:grpSpPr>
          <a:xfrm>
            <a:off x="4426244" y="2658362"/>
            <a:ext cx="1379044" cy="1362109"/>
            <a:chOff x="1289132" y="2322971"/>
            <a:chExt cx="2079370" cy="2500041"/>
          </a:xfrm>
        </p:grpSpPr>
        <p:grpSp>
          <p:nvGrpSpPr>
            <p:cNvPr id="1367" name="Google Shape;1367;p45"/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368" name="Google Shape;1368;p45"/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7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주식회사 메탈로</a:t>
                </a:r>
                <a:endParaRPr sz="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7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눈앞에서 직접 연주하는 듯한 생생함 &lt;메탈로 VINCENT&gt; </a:t>
                </a:r>
                <a:endParaRPr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7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149% | 리워드 | D-18</a:t>
                </a:r>
                <a:endParaRPr/>
              </a:p>
            </p:txBody>
          </p:sp>
          <p:sp>
            <p:nvSpPr>
              <p:cNvPr id="1369" name="Google Shape;1369;p45"/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0" name="Google Shape;1370;p45"/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371" name="Google Shape;1371;p45"/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72" name="Google Shape;1372;p45"/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373" name="Google Shape;1373;p45"/>
          <p:cNvGrpSpPr/>
          <p:nvPr/>
        </p:nvGrpSpPr>
        <p:grpSpPr>
          <a:xfrm>
            <a:off x="1932998" y="2599697"/>
            <a:ext cx="5971149" cy="1429378"/>
            <a:chOff x="-1255280" y="2599698"/>
            <a:chExt cx="4802888" cy="1231209"/>
          </a:xfrm>
        </p:grpSpPr>
        <p:pic>
          <p:nvPicPr>
            <p:cNvPr id="1374" name="Google Shape;1374;p4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75" name="Google Shape;1375;p45"/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1376" name="Google Shape;1376;p45"/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1377" name="Google Shape;1377;p45"/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7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주식회사 메탈로</a:t>
                  </a:r>
                  <a:endParaRPr sz="7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7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눈앞에서 직접 연주하는 듯한 생생함 &lt;메탈로 VINCENT&gt; </a:t>
                  </a:r>
                  <a:endParaRPr/>
                </a:p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7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149% | 리워드 | D-18</a:t>
                  </a:r>
                  <a:endParaRPr/>
                </a:p>
              </p:txBody>
            </p:sp>
            <p:sp>
              <p:nvSpPr>
                <p:cNvPr id="1378" name="Google Shape;1378;p45"/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79" name="Google Shape;1379;p45"/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1380" name="Google Shape;1380;p45"/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381" name="Google Shape;1381;p45"/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pic>
          <p:nvPicPr>
            <p:cNvPr id="1382" name="Google Shape;1382;p4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64928" y="2599698"/>
              <a:ext cx="205653" cy="2056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3" name="Google Shape;1383;p4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84" name="Google Shape;1384;p45"/>
          <p:cNvGrpSpPr/>
          <p:nvPr/>
        </p:nvGrpSpPr>
        <p:grpSpPr>
          <a:xfrm>
            <a:off x="4426244" y="4495945"/>
            <a:ext cx="1379044" cy="1362109"/>
            <a:chOff x="1289132" y="2322971"/>
            <a:chExt cx="2079370" cy="2500041"/>
          </a:xfrm>
        </p:grpSpPr>
        <p:grpSp>
          <p:nvGrpSpPr>
            <p:cNvPr id="1385" name="Google Shape;1385;p45"/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386" name="Google Shape;1386;p45"/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7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주식회사 메탈로</a:t>
                </a:r>
                <a:endParaRPr sz="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7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눈앞에서 직접 연주하는 듯한 생생함 &lt;메탈로 VINCENT&gt; </a:t>
                </a:r>
                <a:endParaRPr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7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149% | 리워드 | D-18</a:t>
                </a:r>
                <a:endParaRPr/>
              </a:p>
            </p:txBody>
          </p:sp>
          <p:sp>
            <p:nvSpPr>
              <p:cNvPr id="1387" name="Google Shape;1387;p45"/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88" name="Google Shape;1388;p45"/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389" name="Google Shape;1389;p45"/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90" name="Google Shape;1390;p45"/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391" name="Google Shape;1391;p45"/>
          <p:cNvGrpSpPr/>
          <p:nvPr/>
        </p:nvGrpSpPr>
        <p:grpSpPr>
          <a:xfrm>
            <a:off x="1932998" y="4437280"/>
            <a:ext cx="5971149" cy="1429378"/>
            <a:chOff x="-1255280" y="2599698"/>
            <a:chExt cx="4802888" cy="1231209"/>
          </a:xfrm>
        </p:grpSpPr>
        <p:pic>
          <p:nvPicPr>
            <p:cNvPr id="1392" name="Google Shape;1392;p4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93" name="Google Shape;1393;p45"/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1394" name="Google Shape;1394;p45"/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1395" name="Google Shape;1395;p45"/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7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주식회사 메탈로</a:t>
                  </a:r>
                  <a:endParaRPr sz="7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7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눈앞에서 직접 연주하는 듯한 생생함 &lt;메탈로 VINCENT&gt; </a:t>
                  </a:r>
                  <a:endParaRPr/>
                </a:p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7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149% | 리워드 | D-18</a:t>
                  </a:r>
                  <a:endParaRPr/>
                </a:p>
              </p:txBody>
            </p:sp>
            <p:sp>
              <p:nvSpPr>
                <p:cNvPr id="1396" name="Google Shape;1396;p45"/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97" name="Google Shape;1397;p45"/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1398" name="Google Shape;1398;p45"/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399" name="Google Shape;1399;p45"/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pic>
          <p:nvPicPr>
            <p:cNvPr id="1400" name="Google Shape;1400;p4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64928" y="2599698"/>
              <a:ext cx="205653" cy="2056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1" name="Google Shape;1401;p4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02" name="Google Shape;1402;p45"/>
          <p:cNvGrpSpPr/>
          <p:nvPr/>
        </p:nvGrpSpPr>
        <p:grpSpPr>
          <a:xfrm>
            <a:off x="2348441" y="4504550"/>
            <a:ext cx="1379044" cy="1362109"/>
            <a:chOff x="1289132" y="2322971"/>
            <a:chExt cx="2079370" cy="2500041"/>
          </a:xfrm>
        </p:grpSpPr>
        <p:grpSp>
          <p:nvGrpSpPr>
            <p:cNvPr id="1403" name="Google Shape;1403;p45"/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404" name="Google Shape;1404;p45"/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7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주식회사 메탈로</a:t>
                </a:r>
                <a:endParaRPr sz="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7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눈앞에서 직접 연주하는 듯한 생생함 &lt;메탈로 VINCENT&gt; </a:t>
                </a:r>
                <a:endParaRPr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7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149% | 리워드 | D-18</a:t>
                </a:r>
                <a:endParaRPr/>
              </a:p>
            </p:txBody>
          </p:sp>
          <p:sp>
            <p:nvSpPr>
              <p:cNvPr id="1405" name="Google Shape;1405;p45"/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06" name="Google Shape;1406;p45"/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407" name="Google Shape;1407;p45"/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08" name="Google Shape;1408;p45"/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1409" name="Google Shape;1409;p45"/>
          <p:cNvSpPr/>
          <p:nvPr/>
        </p:nvSpPr>
        <p:spPr>
          <a:xfrm>
            <a:off x="4555356" y="4081095"/>
            <a:ext cx="112082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등록일 : 2020-01-23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45"/>
          <p:cNvSpPr/>
          <p:nvPr/>
        </p:nvSpPr>
        <p:spPr>
          <a:xfrm>
            <a:off x="6654215" y="4081095"/>
            <a:ext cx="112082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등록일 : 2020-01-21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45"/>
          <p:cNvSpPr/>
          <p:nvPr/>
        </p:nvSpPr>
        <p:spPr>
          <a:xfrm>
            <a:off x="6654215" y="5950209"/>
            <a:ext cx="112082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등록일 : 2020-01-11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45"/>
          <p:cNvSpPr/>
          <p:nvPr/>
        </p:nvSpPr>
        <p:spPr>
          <a:xfrm>
            <a:off x="4555356" y="5950209"/>
            <a:ext cx="112082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등록일 : 2020-01-12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45"/>
          <p:cNvSpPr/>
          <p:nvPr/>
        </p:nvSpPr>
        <p:spPr>
          <a:xfrm>
            <a:off x="2477553" y="5950209"/>
            <a:ext cx="112082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등록일 : 2020-01-15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4" name="Google Shape;1414;p45"/>
          <p:cNvSpPr/>
          <p:nvPr/>
        </p:nvSpPr>
        <p:spPr>
          <a:xfrm>
            <a:off x="1909486" y="288594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5" name="Google Shape;1415;p45"/>
          <p:cNvSpPr/>
          <p:nvPr/>
        </p:nvSpPr>
        <p:spPr>
          <a:xfrm>
            <a:off x="2271899" y="2538515"/>
            <a:ext cx="1547626" cy="176530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6" name="Google Shape;1416;p45"/>
          <p:cNvSpPr/>
          <p:nvPr/>
        </p:nvSpPr>
        <p:spPr>
          <a:xfrm>
            <a:off x="7559749" y="186233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17" name="Google Shape;1417;p4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69968" y="2260651"/>
            <a:ext cx="585051" cy="270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8" name="Google Shape;1418;p4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33097" y="2287368"/>
            <a:ext cx="799137" cy="237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9" name="Google Shape;1419;p4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35969" y="2280833"/>
            <a:ext cx="501857" cy="2545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0" name="Google Shape;1420;p45"/>
          <p:cNvGrpSpPr/>
          <p:nvPr/>
        </p:nvGrpSpPr>
        <p:grpSpPr>
          <a:xfrm>
            <a:off x="2348441" y="2666967"/>
            <a:ext cx="1379044" cy="1629572"/>
            <a:chOff x="2348441" y="2666967"/>
            <a:chExt cx="1379044" cy="1629572"/>
          </a:xfrm>
        </p:grpSpPr>
        <p:sp>
          <p:nvSpPr>
            <p:cNvPr id="1421" name="Google Shape;1421;p45"/>
            <p:cNvSpPr/>
            <p:nvPr/>
          </p:nvSpPr>
          <p:spPr>
            <a:xfrm>
              <a:off x="2477553" y="4081095"/>
              <a:ext cx="1120820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등록일 : 2020-01-25</a:t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22" name="Google Shape;1422;p45"/>
            <p:cNvGrpSpPr/>
            <p:nvPr/>
          </p:nvGrpSpPr>
          <p:grpSpPr>
            <a:xfrm>
              <a:off x="2348441" y="2666967"/>
              <a:ext cx="1379044" cy="1362109"/>
              <a:chOff x="2348441" y="2666967"/>
              <a:chExt cx="1379044" cy="1362109"/>
            </a:xfrm>
          </p:grpSpPr>
          <p:grpSp>
            <p:nvGrpSpPr>
              <p:cNvPr id="1423" name="Google Shape;1423;p45"/>
              <p:cNvGrpSpPr/>
              <p:nvPr/>
            </p:nvGrpSpPr>
            <p:grpSpPr>
              <a:xfrm>
                <a:off x="2348441" y="2666967"/>
                <a:ext cx="1379044" cy="1362109"/>
                <a:chOff x="1289132" y="2322971"/>
                <a:chExt cx="2079370" cy="2500041"/>
              </a:xfrm>
            </p:grpSpPr>
            <p:grpSp>
              <p:nvGrpSpPr>
                <p:cNvPr id="1424" name="Google Shape;1424;p45"/>
                <p:cNvGrpSpPr/>
                <p:nvPr/>
              </p:nvGrpSpPr>
              <p:grpSpPr>
                <a:xfrm>
                  <a:off x="1289133" y="2322975"/>
                  <a:ext cx="2079369" cy="2500037"/>
                  <a:chOff x="1289133" y="2322975"/>
                  <a:chExt cx="2079369" cy="2500037"/>
                </a:xfrm>
              </p:grpSpPr>
              <p:sp>
                <p:nvSpPr>
                  <p:cNvPr id="1425" name="Google Shape;1425;p45"/>
                  <p:cNvSpPr/>
                  <p:nvPr/>
                </p:nvSpPr>
                <p:spPr>
                  <a:xfrm>
                    <a:off x="1289133" y="3563712"/>
                    <a:ext cx="2079369" cy="1259300"/>
                  </a:xfrm>
                  <a:prstGeom prst="rect">
                    <a:avLst/>
                  </a:prstGeom>
                  <a:solidFill>
                    <a:schemeClr val="lt1"/>
                  </a:solidFill>
                  <a:ln w="2540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ko-KR" sz="7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주식회사 메탈로</a:t>
                    </a:r>
                    <a:endParaRPr sz="7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ko-KR" sz="7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눈앞에서 직접 연주하는 듯한 생생함 &lt;메탈로 VINCENT&gt; </a:t>
                    </a:r>
                    <a:endParaRPr/>
                  </a:p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ko-KR" sz="7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149% | 리워드 | D-18</a:t>
                    </a:r>
                    <a:endParaRPr/>
                  </a:p>
                </p:txBody>
              </p:sp>
              <p:sp>
                <p:nvSpPr>
                  <p:cNvPr id="1426" name="Google Shape;1426;p45"/>
                  <p:cNvSpPr/>
                  <p:nvPr/>
                </p:nvSpPr>
                <p:spPr>
                  <a:xfrm>
                    <a:off x="1289135" y="2322975"/>
                    <a:ext cx="2079367" cy="1240735"/>
                  </a:xfrm>
                  <a:prstGeom prst="rect">
                    <a:avLst/>
                  </a:prstGeom>
                  <a:solidFill>
                    <a:schemeClr val="lt1"/>
                  </a:solidFill>
                  <a:ln w="2540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9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427" name="Google Shape;1427;p45"/>
                <p:cNvGrpSpPr/>
                <p:nvPr/>
              </p:nvGrpSpPr>
              <p:grpSpPr>
                <a:xfrm>
                  <a:off x="1289132" y="2322971"/>
                  <a:ext cx="2079370" cy="1259303"/>
                  <a:chOff x="1289132" y="2322971"/>
                  <a:chExt cx="2079370" cy="1259303"/>
                </a:xfrm>
              </p:grpSpPr>
              <p:cxnSp>
                <p:nvCxnSpPr>
                  <p:cNvPr id="1428" name="Google Shape;1428;p45"/>
                  <p:cNvCxnSpPr/>
                  <p:nvPr/>
                </p:nvCxnSpPr>
                <p:spPr>
                  <a:xfrm>
                    <a:off x="1289132" y="2322973"/>
                    <a:ext cx="2079370" cy="1259301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429" name="Google Shape;1429;p45"/>
                  <p:cNvCxnSpPr/>
                  <p:nvPr/>
                </p:nvCxnSpPr>
                <p:spPr>
                  <a:xfrm flipH="1">
                    <a:off x="1289138" y="2322971"/>
                    <a:ext cx="2079364" cy="1251422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sp>
            <p:nvSpPr>
              <p:cNvPr id="1430" name="Google Shape;1430;p45"/>
              <p:cNvSpPr/>
              <p:nvPr/>
            </p:nvSpPr>
            <p:spPr>
              <a:xfrm>
                <a:off x="2907270" y="2882075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</a:t>
                </a:r>
                <a:endParaRPr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5" name="Google Shape;1435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2857" y="300171"/>
            <a:ext cx="8226934" cy="4250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6" name="Google Shape;1436;p46"/>
          <p:cNvGrpSpPr/>
          <p:nvPr/>
        </p:nvGrpSpPr>
        <p:grpSpPr>
          <a:xfrm>
            <a:off x="3358439" y="4550909"/>
            <a:ext cx="5475119" cy="2156504"/>
            <a:chOff x="2853789" y="4649953"/>
            <a:chExt cx="5877745" cy="1943497"/>
          </a:xfrm>
        </p:grpSpPr>
        <p:pic>
          <p:nvPicPr>
            <p:cNvPr id="1437" name="Google Shape;1437;p4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853789" y="5555080"/>
              <a:ext cx="1752845" cy="10383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8" name="Google Shape;1438;p4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853789" y="4649953"/>
              <a:ext cx="5877745" cy="7049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" name="Google Shape;1443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1444" name="Google Shape;1444;p47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</a:t>
            </a:r>
            <a:r>
              <a:rPr lang="ko-KR" sz="4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구현 현황 및 SQL 작성 소개</a:t>
            </a:r>
            <a:endParaRPr sz="4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5" name="Google Shape;1445;p47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권기범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User_공지사항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User_Q&amp;A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User_펀딩하는 방법 &amp; FAQ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Admind_공지사항 관리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Admind_Q&amp;A 관리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Admind_펀딩하는 방법 &amp; FAQ 관리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48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51" name="Google Shape;1451;p48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user_w_kb_NocticeBoard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52" name="Google Shape;1452;p48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53" name="Google Shape;1453;p48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54" name="Google Shape;1454;p48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55" name="Google Shape;1455;p48"/>
          <p:cNvGraphicFramePr/>
          <p:nvPr/>
        </p:nvGraphicFramePr>
        <p:xfrm>
          <a:off x="8509686" y="1289960"/>
          <a:ext cx="3532000" cy="53112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공지사항 클릭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해당 공지글 클릭하면 해당 공지사항 내용 페이지로 이동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56" name="Google Shape;1456;p48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7" name="Google Shape;1457;p48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8" name="Google Shape;1458;p48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9" name="Google Shape;1459;p48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0" name="Google Shape;1460;p48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1" name="Google Shape;1461;p48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62" name="Google Shape;1462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286" y="1711946"/>
            <a:ext cx="7067550" cy="446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7" name="Google Shape;1467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3938" y="4590662"/>
            <a:ext cx="5332983" cy="2060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8" name="Google Shape;1468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40622"/>
            <a:ext cx="12192000" cy="410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9" name="Google Shape;1469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49325" y="4801523"/>
            <a:ext cx="5305425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0" name="Google Shape;1470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52132" y="4114412"/>
            <a:ext cx="8220075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50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76" name="Google Shape;1476;p50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user_w_kb_NoticeContent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공지사항 내용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77" name="Google Shape;1477;p50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78" name="Google Shape;1478;p50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79" name="Google Shape;1479;p50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80" name="Google Shape;1480;p50"/>
          <p:cNvGraphicFramePr/>
          <p:nvPr/>
        </p:nvGraphicFramePr>
        <p:xfrm>
          <a:off x="8509686" y="1289960"/>
          <a:ext cx="3532000" cy="53112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목록 버튼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 목록 버튼 누르면 공지사항 게시판으로 이동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81" name="Google Shape;1481;p50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2" name="Google Shape;1482;p50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3" name="Google Shape;1483;p50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4" name="Google Shape;1484;p50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5" name="Google Shape;1485;p50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6" name="Google Shape;1486;p50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87" name="Google Shape;1487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1279" y="1539855"/>
            <a:ext cx="6716575" cy="4559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2" name="Google Shape;1492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261" y="150314"/>
            <a:ext cx="11048912" cy="4479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3" name="Google Shape;1493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54292" y="2194727"/>
            <a:ext cx="6505575" cy="3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Google Shape;1494;p51"/>
          <p:cNvSpPr/>
          <p:nvPr/>
        </p:nvSpPr>
        <p:spPr>
          <a:xfrm>
            <a:off x="799070" y="150315"/>
            <a:ext cx="3385752" cy="2359620"/>
          </a:xfrm>
          <a:prstGeom prst="rect">
            <a:avLst/>
          </a:prstGeom>
          <a:noFill/>
          <a:ln w="412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5" name="Google Shape;1495;p51"/>
          <p:cNvCxnSpPr>
            <a:stCxn id="1494" idx="3"/>
            <a:endCxn id="1493" idx="1"/>
          </p:cNvCxnSpPr>
          <p:nvPr/>
        </p:nvCxnSpPr>
        <p:spPr>
          <a:xfrm>
            <a:off x="4184822" y="1330125"/>
            <a:ext cx="769500" cy="1059900"/>
          </a:xfrm>
          <a:prstGeom prst="straightConnector1">
            <a:avLst/>
          </a:prstGeom>
          <a:noFill/>
          <a:ln w="317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96" name="Google Shape;1496;p51"/>
          <p:cNvSpPr/>
          <p:nvPr/>
        </p:nvSpPr>
        <p:spPr>
          <a:xfrm>
            <a:off x="8167421" y="559837"/>
            <a:ext cx="3385752" cy="681134"/>
          </a:xfrm>
          <a:prstGeom prst="rect">
            <a:avLst/>
          </a:prstGeom>
          <a:noFill/>
          <a:ln w="412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7" name="Google Shape;1497;p51"/>
          <p:cNvCxnSpPr>
            <a:stCxn id="1496" idx="2"/>
          </p:cNvCxnSpPr>
          <p:nvPr/>
        </p:nvCxnSpPr>
        <p:spPr>
          <a:xfrm flipH="1">
            <a:off x="9796997" y="1240971"/>
            <a:ext cx="63300" cy="953700"/>
          </a:xfrm>
          <a:prstGeom prst="straightConnector1">
            <a:avLst/>
          </a:prstGeom>
          <a:noFill/>
          <a:ln w="317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98" name="Google Shape;1498;p51"/>
          <p:cNvSpPr/>
          <p:nvPr/>
        </p:nvSpPr>
        <p:spPr>
          <a:xfrm>
            <a:off x="799070" y="3054331"/>
            <a:ext cx="10416326" cy="752559"/>
          </a:xfrm>
          <a:prstGeom prst="rect">
            <a:avLst/>
          </a:prstGeom>
          <a:noFill/>
          <a:ln w="412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9" name="Google Shape;1499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94513" y="2585252"/>
            <a:ext cx="5594047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0" name="Google Shape;1500;p5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9070" y="4668985"/>
            <a:ext cx="5895975" cy="657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1" name="Google Shape;1501;p51"/>
          <p:cNvCxnSpPr/>
          <p:nvPr/>
        </p:nvCxnSpPr>
        <p:spPr>
          <a:xfrm>
            <a:off x="3629608" y="3806890"/>
            <a:ext cx="121298" cy="822775"/>
          </a:xfrm>
          <a:prstGeom prst="straightConnector1">
            <a:avLst/>
          </a:prstGeom>
          <a:noFill/>
          <a:ln w="317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502" name="Google Shape;1502;p5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9070" y="5365529"/>
            <a:ext cx="1714500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3" name="Google Shape;1503;p5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581444" y="4648899"/>
            <a:ext cx="4947666" cy="724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4" name="Google Shape;1504;p5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954292" y="5421415"/>
            <a:ext cx="6678871" cy="56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6"/>
          <p:cNvSpPr/>
          <p:nvPr/>
        </p:nvSpPr>
        <p:spPr>
          <a:xfrm>
            <a:off x="838080" y="50760"/>
            <a:ext cx="10514880" cy="75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요구 사항 분석</a:t>
            </a:r>
            <a:endParaRPr sz="4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504" y="885120"/>
            <a:ext cx="11232032" cy="573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52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10" name="Google Shape;1510;p52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manager_w_kb_NocticeBoard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11" name="Google Shape;1511;p52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12" name="Google Shape;1512;p52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13" name="Google Shape;1513;p52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14" name="Google Shape;1514;p52"/>
          <p:cNvGraphicFramePr/>
          <p:nvPr/>
        </p:nvGraphicFramePr>
        <p:xfrm>
          <a:off x="8509686" y="1289960"/>
          <a:ext cx="3532000" cy="53112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공지사항 등록페이지로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수정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공지사항을 수정페이지로 이동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삭제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해당 공지사항 삭제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15" name="Google Shape;1515;p52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6" name="Google Shape;1516;p52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7" name="Google Shape;1517;p52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8" name="Google Shape;1518;p52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9" name="Google Shape;1519;p52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0" name="Google Shape;1520;p52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21" name="Google Shape;1521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0260" y="1750798"/>
            <a:ext cx="7467588" cy="4389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6" name="Google Shape;1526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3602"/>
            <a:ext cx="12192000" cy="4896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7" name="Google Shape;1527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6820" y="4660466"/>
            <a:ext cx="73342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8" name="Google Shape;1528;p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9053" y="5277111"/>
            <a:ext cx="413385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9" name="Google Shape;1529;p5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46667" y="5060516"/>
            <a:ext cx="6619875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0" name="Google Shape;1530;p5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46667" y="5393891"/>
            <a:ext cx="6644209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55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45" name="Google Shape;1545;p55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manager_w_kb_RegistNoctice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공지사항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46" name="Google Shape;1546;p55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47" name="Google Shape;1547;p55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48" name="Google Shape;1548;p55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49" name="Google Shape;1549;p55"/>
          <p:cNvGraphicFramePr/>
          <p:nvPr/>
        </p:nvGraphicFramePr>
        <p:xfrm>
          <a:off x="8509686" y="1289960"/>
          <a:ext cx="3532000" cy="53112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-공지사항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50" name="Google Shape;1550;p55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1" name="Google Shape;1551;p55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2" name="Google Shape;1552;p55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3" name="Google Shape;1553;p55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4" name="Google Shape;1554;p55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5" name="Google Shape;1555;p55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56" name="Google Shape;1556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6105" y="1374973"/>
            <a:ext cx="7125744" cy="47370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3130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1" name="Google Shape;1561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11080" y="1907509"/>
            <a:ext cx="2780920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2" name="Google Shape;1562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5730" y="5191382"/>
            <a:ext cx="4728456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3" name="Google Shape;1563;p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5730" y="5793274"/>
            <a:ext cx="5398732" cy="865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4" name="Google Shape;1564;p5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52447" y="5228656"/>
            <a:ext cx="6339553" cy="764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5" name="Google Shape;1565;p5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89516" y="593368"/>
            <a:ext cx="6958598" cy="41713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6" name="Google Shape;1566;p56"/>
          <p:cNvCxnSpPr>
            <a:endCxn id="1561" idx="1"/>
          </p:cNvCxnSpPr>
          <p:nvPr/>
        </p:nvCxnSpPr>
        <p:spPr>
          <a:xfrm rot="10800000" flipH="1">
            <a:off x="7382180" y="2679034"/>
            <a:ext cx="2028900" cy="23220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67" name="Google Shape;1567;p56"/>
          <p:cNvCxnSpPr>
            <a:endCxn id="1561" idx="1"/>
          </p:cNvCxnSpPr>
          <p:nvPr/>
        </p:nvCxnSpPr>
        <p:spPr>
          <a:xfrm>
            <a:off x="7382180" y="1786834"/>
            <a:ext cx="2028900" cy="89220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4911593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5" name="Google Shape;1535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1562" y="304800"/>
            <a:ext cx="10048875" cy="39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0118" y="4337222"/>
            <a:ext cx="7818996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5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0118" y="4794422"/>
            <a:ext cx="542925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5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0118" y="5481251"/>
            <a:ext cx="8496300" cy="622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9" name="Google Shape;1539;p5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40118" y="6169600"/>
            <a:ext cx="5937164" cy="476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57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73" name="Google Shape;1573;p57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user_w_kb_Q&amp;Aboard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Q&amp;A 게시판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74" name="Google Shape;1574;p57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75" name="Google Shape;1575;p57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76" name="Google Shape;1576;p57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77" name="Google Shape;1577;p57"/>
          <p:cNvGraphicFramePr/>
          <p:nvPr/>
        </p:nvGraphicFramePr>
        <p:xfrm>
          <a:off x="8476735" y="2687602"/>
          <a:ext cx="3532000" cy="21058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Q&amp;A 내용 보이기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해당 제목을 누르면 질문한 Q&amp;A 내용 페이지로 이동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등록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등록버튼 클릭시 등록 페이지 이동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78" name="Google Shape;1578;p57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9" name="Google Shape;1579;p57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0" name="Google Shape;1580;p57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1" name="Google Shape;1581;p57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2" name="Google Shape;1582;p57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3" name="Google Shape;1583;p57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84" name="Google Shape;1584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2606" y="1615743"/>
            <a:ext cx="7306190" cy="4249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9" name="Google Shape;1589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21231"/>
            <a:ext cx="12192000" cy="45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0" name="Google Shape;1590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6019" y="3839687"/>
            <a:ext cx="9420225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1591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6019" y="4539428"/>
            <a:ext cx="9486900" cy="10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59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97" name="Google Shape;1597;p59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user_w_kb_RegistQ&amp;A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Q&amp;A 질문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98" name="Google Shape;1598;p59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99" name="Google Shape;1599;p5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00" name="Google Shape;1600;p59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01" name="Google Shape;1601;p59"/>
          <p:cNvGraphicFramePr/>
          <p:nvPr/>
        </p:nvGraphicFramePr>
        <p:xfrm>
          <a:off x="8509686" y="1289960"/>
          <a:ext cx="3532000" cy="53112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 등록버튼을 누르면 해당 질문이 등록이 됨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02" name="Google Shape;1602;p59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3" name="Google Shape;1603;p59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4" name="Google Shape;1604;p59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5" name="Google Shape;1605;p59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6" name="Google Shape;1606;p59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7" name="Google Shape;1607;p59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08" name="Google Shape;1608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2847" y="1863025"/>
            <a:ext cx="6899890" cy="4189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3" name="Google Shape;1613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3141" y="173733"/>
            <a:ext cx="9620250" cy="432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4" name="Google Shape;1614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3141" y="4635999"/>
            <a:ext cx="8801100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Google Shape;1615;p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5718129"/>
            <a:ext cx="12192000" cy="91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6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21" name="Google Shape;1621;p61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manager_w_kb_Q&amp;Aboard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Q&amp;A 게시판 관리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22" name="Google Shape;1622;p6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23" name="Google Shape;1623;p6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24" name="Google Shape;1624;p6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25" name="Google Shape;1625;p61"/>
          <p:cNvGraphicFramePr/>
          <p:nvPr/>
        </p:nvGraphicFramePr>
        <p:xfrm>
          <a:off x="8509686" y="1289960"/>
          <a:ext cx="3532000" cy="53112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수정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 수정버튼을 누르면 답변 수정 및 답변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26" name="Google Shape;1626;p6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7" name="Google Shape;1627;p6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8" name="Google Shape;1628;p6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9" name="Google Shape;1629;p6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0" name="Google Shape;1630;p6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1" name="Google Shape;1631;p6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32" name="Google Shape;1632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850" y="1705526"/>
            <a:ext cx="7674407" cy="4480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7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요구 사항 분석</a:t>
            </a:r>
            <a:endParaRPr sz="4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4307" y="870817"/>
            <a:ext cx="11782425" cy="5884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7" name="Google Shape;1637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8305" y="187430"/>
            <a:ext cx="11139813" cy="3827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8" name="Google Shape;1638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1591" y="4015052"/>
            <a:ext cx="9420225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Google Shape;1639;p6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1591" y="4707632"/>
            <a:ext cx="9486900" cy="10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63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45" name="Google Shape;1645;p63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400" b="0" u="none" strike="noStrike" cap="none">
                          <a:solidFill>
                            <a:schemeClr val="dk1"/>
                          </a:solidFill>
                        </a:rPr>
                        <a:t>Manager_w_kb_RegistQ&amp;A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Q&amp;A 답변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46" name="Google Shape;1646;p6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47" name="Google Shape;1647;p6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48" name="Google Shape;1648;p63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49" name="Google Shape;1649;p63"/>
          <p:cNvGraphicFramePr/>
          <p:nvPr/>
        </p:nvGraphicFramePr>
        <p:xfrm>
          <a:off x="8509686" y="1289960"/>
          <a:ext cx="3532000" cy="53112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답변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 답변을 등록하면 사용자에게 답변 여부를 보이게 함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50" name="Google Shape;1650;p63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1" name="Google Shape;1651;p63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2" name="Google Shape;1652;p63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3" name="Google Shape;1653;p63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4" name="Google Shape;1654;p63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5" name="Google Shape;1655;p63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56" name="Google Shape;1656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9492" y="1493208"/>
            <a:ext cx="5392418" cy="4518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1" name="Google Shape;1661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682" y="118289"/>
            <a:ext cx="12192000" cy="4295092"/>
          </a:xfrm>
          <a:prstGeom prst="rect">
            <a:avLst/>
          </a:prstGeom>
          <a:noFill/>
          <a:ln>
            <a:noFill/>
          </a:ln>
        </p:spPr>
      </p:pic>
      <p:sp>
        <p:nvSpPr>
          <p:cNvPr id="1662" name="Google Shape;1662;p64"/>
          <p:cNvSpPr/>
          <p:nvPr/>
        </p:nvSpPr>
        <p:spPr>
          <a:xfrm>
            <a:off x="214604" y="149290"/>
            <a:ext cx="11803225" cy="2351314"/>
          </a:xfrm>
          <a:prstGeom prst="rect">
            <a:avLst/>
          </a:prstGeom>
          <a:noFill/>
          <a:ln w="317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3" name="Google Shape;1663;p64"/>
          <p:cNvSpPr/>
          <p:nvPr/>
        </p:nvSpPr>
        <p:spPr>
          <a:xfrm>
            <a:off x="214604" y="2569319"/>
            <a:ext cx="11803225" cy="1760085"/>
          </a:xfrm>
          <a:prstGeom prst="rect">
            <a:avLst/>
          </a:prstGeom>
          <a:noFill/>
          <a:ln w="317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4" name="Google Shape;1664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4604" y="4696309"/>
            <a:ext cx="8305800" cy="1752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5" name="Google Shape;1665;p64"/>
          <p:cNvCxnSpPr/>
          <p:nvPr/>
        </p:nvCxnSpPr>
        <p:spPr>
          <a:xfrm flipH="1">
            <a:off x="4124131" y="4329404"/>
            <a:ext cx="74645" cy="363894"/>
          </a:xfrm>
          <a:prstGeom prst="straightConnector1">
            <a:avLst/>
          </a:prstGeom>
          <a:noFill/>
          <a:ln w="317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666" name="Google Shape;1666;p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28671" y="5903289"/>
            <a:ext cx="6430410" cy="758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7" name="Google Shape;1667;p6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98776" y="1821198"/>
            <a:ext cx="766030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Google Shape;1668;p6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98776" y="1180983"/>
            <a:ext cx="6943725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65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74" name="Google Shape;1674;p65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user_w_kb_Q&amp;AContent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Q&amp;A 내용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75" name="Google Shape;1675;p65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6" name="Google Shape;1676;p65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77" name="Google Shape;1677;p65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78" name="Google Shape;1678;p65"/>
          <p:cNvGraphicFramePr/>
          <p:nvPr/>
        </p:nvGraphicFramePr>
        <p:xfrm>
          <a:off x="8509686" y="1289960"/>
          <a:ext cx="3532000" cy="53112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답변이 안되어있으면 답변이 안보이고 답변이 등록되어있으면 답변이 보이게 함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79" name="Google Shape;1679;p65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0" name="Google Shape;1680;p65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1" name="Google Shape;1681;p65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2" name="Google Shape;1682;p65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3" name="Google Shape;1683;p65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4" name="Google Shape;1684;p65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85" name="Google Shape;1685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91" y="1863025"/>
            <a:ext cx="6612452" cy="4148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0" name="Google Shape;1690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655" y="250520"/>
            <a:ext cx="11613428" cy="4734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3256" y="5218134"/>
            <a:ext cx="63150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5676" y="5755709"/>
            <a:ext cx="11624154" cy="4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67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8" name="Google Shape;1698;p67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user_m_kb_NocticeBoard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99" name="Google Shape;1699;p67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00" name="Google Shape;1700;p67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01" name="Google Shape;1701;p67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02" name="Google Shape;1702;p67"/>
          <p:cNvGraphicFramePr/>
          <p:nvPr/>
        </p:nvGraphicFramePr>
        <p:xfrm>
          <a:off x="8509686" y="1289960"/>
          <a:ext cx="3532000" cy="53446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공지사항 클릭</a:t>
                      </a:r>
                      <a:endParaRPr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해당 공지글 클릭하면 해당 공지사항 내용 페이지로 이동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03" name="Google Shape;1703;p67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4" name="Google Shape;1704;p67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5" name="Google Shape;1705;p67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6" name="Google Shape;1706;p67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7" name="Google Shape;1707;p67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8" name="Google Shape;1708;p67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09" name="Google Shape;1709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5163" y="1664044"/>
            <a:ext cx="3190493" cy="4584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4" name="Google Shape;1714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0989" y="876300"/>
            <a:ext cx="4972050" cy="510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24017" y="0"/>
            <a:ext cx="325548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69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21" name="Google Shape;1721;p69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user_m_kb_NoticeContent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공지사항 내용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22" name="Google Shape;1722;p69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23" name="Google Shape;1723;p6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24" name="Google Shape;1724;p69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25" name="Google Shape;1725;p69"/>
          <p:cNvGraphicFramePr/>
          <p:nvPr/>
        </p:nvGraphicFramePr>
        <p:xfrm>
          <a:off x="8509686" y="1289960"/>
          <a:ext cx="3532000" cy="53446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목록 버튼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 목록 버튼 누르면 공지사항 게시판으로 이동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26" name="Google Shape;1726;p69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7" name="Google Shape;1727;p69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8" name="Google Shape;1728;p69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9" name="Google Shape;1729;p69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0" name="Google Shape;1730;p69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1" name="Google Shape;1731;p69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32" name="Google Shape;1732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51145" y="1752314"/>
            <a:ext cx="3057820" cy="4259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7" name="Google Shape;1737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942" y="0"/>
            <a:ext cx="325040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p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62305" y="141962"/>
            <a:ext cx="5934075" cy="31899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9" name="Google Shape;1739;p70"/>
          <p:cNvCxnSpPr>
            <a:stCxn id="1738" idx="1"/>
          </p:cNvCxnSpPr>
          <p:nvPr/>
        </p:nvCxnSpPr>
        <p:spPr>
          <a:xfrm rot="10800000">
            <a:off x="3700305" y="993820"/>
            <a:ext cx="1962000" cy="743100"/>
          </a:xfrm>
          <a:prstGeom prst="straightConnector1">
            <a:avLst/>
          </a:prstGeom>
          <a:noFill/>
          <a:ln w="539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740" name="Google Shape;1740;p7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46236" y="3593472"/>
            <a:ext cx="4058330" cy="31670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1" name="Google Shape;1741;p70"/>
          <p:cNvCxnSpPr>
            <a:stCxn id="1740" idx="1"/>
          </p:cNvCxnSpPr>
          <p:nvPr/>
        </p:nvCxnSpPr>
        <p:spPr>
          <a:xfrm rot="10800000">
            <a:off x="3700236" y="3797593"/>
            <a:ext cx="2346000" cy="1379400"/>
          </a:xfrm>
          <a:prstGeom prst="straightConnector1">
            <a:avLst/>
          </a:prstGeom>
          <a:noFill/>
          <a:ln w="539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7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47" name="Google Shape;1747;p71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user_m_kb_Q&amp;Aboard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Q&amp;A 게시판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48" name="Google Shape;1748;p7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49" name="Google Shape;1749;p7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50" name="Google Shape;1750;p7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1" name="Google Shape;1751;p7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2" name="Google Shape;1752;p7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3" name="Google Shape;1753;p7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4" name="Google Shape;1754;p7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5" name="Google Shape;1755;p7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6" name="Google Shape;1756;p7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57" name="Google Shape;1757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4382" y="1773408"/>
            <a:ext cx="3858560" cy="43443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58" name="Google Shape;1758;p71"/>
          <p:cNvGraphicFramePr/>
          <p:nvPr/>
        </p:nvGraphicFramePr>
        <p:xfrm>
          <a:off x="8476735" y="2687602"/>
          <a:ext cx="3532000" cy="21058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Q&amp;A 내용 보이기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해당 제목을 누르면 질문한 Q&amp;A 내용 페이지로 이동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등록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등록버튼 클릭시 등록 페이지 이동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8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요구 사항 분석</a:t>
            </a:r>
            <a:endParaRPr sz="4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7394" y="944008"/>
            <a:ext cx="11095566" cy="5753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3" name="Google Shape;1763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2465" y="0"/>
            <a:ext cx="326931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69897" y="979771"/>
            <a:ext cx="5534025" cy="417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73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70" name="Google Shape;1770;p73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user_m_kb_RegistQ&amp;A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Q&amp;A 질문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71" name="Google Shape;1771;p7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72" name="Google Shape;1772;p7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73" name="Google Shape;1773;p73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74" name="Google Shape;1774;p73"/>
          <p:cNvGraphicFramePr/>
          <p:nvPr/>
        </p:nvGraphicFramePr>
        <p:xfrm>
          <a:off x="8509686" y="1289960"/>
          <a:ext cx="3532000" cy="53112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 등록버튼을 누르면 해당 질문이 등록이 됨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75" name="Google Shape;1775;p73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6" name="Google Shape;1776;p73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7" name="Google Shape;1777;p73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8" name="Google Shape;1778;p73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9" name="Google Shape;1779;p73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0" name="Google Shape;1780;p73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81" name="Google Shape;1781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0562" y="1798126"/>
            <a:ext cx="3377387" cy="4294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6" name="Google Shape;1786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94997" y="0"/>
            <a:ext cx="30913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7" name="Google Shape;1787;p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98299" y="1038290"/>
            <a:ext cx="5029200" cy="36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75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93" name="Google Shape;1793;p75"/>
          <p:cNvGraphicFramePr/>
          <p:nvPr/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user_m_kb_Q&amp;AContent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Q&amp;A 내용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94" name="Google Shape;1794;p75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95" name="Google Shape;1795;p75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96" name="Google Shape;1796;p75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97" name="Google Shape;1797;p75"/>
          <p:cNvGraphicFramePr/>
          <p:nvPr/>
        </p:nvGraphicFramePr>
        <p:xfrm>
          <a:off x="8509686" y="1289960"/>
          <a:ext cx="3532000" cy="53112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답변이 안되어있으면 답변이 안보이고 답변이 등록되어있으면 답변이 보이게 함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98" name="Google Shape;1798;p75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9" name="Google Shape;1799;p75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0" name="Google Shape;1800;p75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1" name="Google Shape;1801;p75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2" name="Google Shape;1802;p75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3" name="Google Shape;1803;p75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04" name="Google Shape;1804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5670" y="1796554"/>
            <a:ext cx="3512279" cy="4298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9" name="Google Shape;1809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412" y="137786"/>
            <a:ext cx="313346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0" name="Google Shape;1810;p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90950" y="757564"/>
            <a:ext cx="8401050" cy="506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5" name="Google Shape;1815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1816" name="Google Shape;1816;p77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</a:t>
            </a:r>
            <a:r>
              <a:rPr lang="ko-KR" sz="4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구현 현황 및 SQL 작성 소개</a:t>
            </a:r>
            <a:endParaRPr sz="4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7" name="Google Shape;1817;p77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김용승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User_로그인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User_회원가입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User_마이페이지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879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ko-KR" sz="28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Admin_회원관리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2" name="Google Shape;1822;p78"/>
          <p:cNvGraphicFramePr/>
          <p:nvPr/>
        </p:nvGraphicFramePr>
        <p:xfrm>
          <a:off x="9309045" y="197402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 번호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23" name="Google Shape;1823;p78"/>
          <p:cNvGraphicFramePr/>
          <p:nvPr/>
        </p:nvGraphicFramePr>
        <p:xfrm>
          <a:off x="6200085" y="197402"/>
          <a:ext cx="2815500" cy="3657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24" name="Google Shape;1824;p78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42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#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기능명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전체동의 체크박스 클릭시 모든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체크박스가 일괄적으로 체크됨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2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필수 체크박스에 체크하지 않으면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다음으로 버튼클릭시 필수항목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동의되지 않았다고 팝업알림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3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뒤로가기 클릭시 로그인 화면으로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이동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4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5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25" name="Google Shape;1825;p78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6" name="Google Shape;1826;p78"/>
          <p:cNvSpPr txBox="1"/>
          <p:nvPr/>
        </p:nvSpPr>
        <p:spPr>
          <a:xfrm>
            <a:off x="3299581" y="1479063"/>
            <a:ext cx="1696137" cy="38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Fun딩 이용약관</a:t>
            </a:r>
            <a:endParaRPr/>
          </a:p>
        </p:txBody>
      </p:sp>
      <p:sp>
        <p:nvSpPr>
          <p:cNvPr id="1827" name="Google Shape;1827;p78"/>
          <p:cNvSpPr txBox="1"/>
          <p:nvPr/>
        </p:nvSpPr>
        <p:spPr>
          <a:xfrm>
            <a:off x="3920602" y="2062477"/>
            <a:ext cx="1311848" cy="33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전체동의</a:t>
            </a:r>
            <a:endParaRPr/>
          </a:p>
        </p:txBody>
      </p:sp>
      <p:sp>
        <p:nvSpPr>
          <p:cNvPr id="1828" name="Google Shape;1828;p78"/>
          <p:cNvSpPr/>
          <p:nvPr/>
        </p:nvSpPr>
        <p:spPr>
          <a:xfrm>
            <a:off x="3594225" y="2145671"/>
            <a:ext cx="190124" cy="190124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9" name="Google Shape;1829;p78"/>
          <p:cNvSpPr txBox="1"/>
          <p:nvPr/>
        </p:nvSpPr>
        <p:spPr>
          <a:xfrm>
            <a:off x="2589290" y="2779414"/>
            <a:ext cx="3610797" cy="3676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이용약관</a:t>
            </a:r>
            <a:endParaRPr/>
          </a:p>
        </p:txBody>
      </p:sp>
      <p:sp>
        <p:nvSpPr>
          <p:cNvPr id="1830" name="Google Shape;1830;p78"/>
          <p:cNvSpPr txBox="1"/>
          <p:nvPr/>
        </p:nvSpPr>
        <p:spPr>
          <a:xfrm>
            <a:off x="3830068" y="3337850"/>
            <a:ext cx="1936537" cy="33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동의합니다(필수)</a:t>
            </a:r>
            <a:endParaRPr/>
          </a:p>
        </p:txBody>
      </p:sp>
      <p:sp>
        <p:nvSpPr>
          <p:cNvPr id="1831" name="Google Shape;1831;p78"/>
          <p:cNvSpPr/>
          <p:nvPr/>
        </p:nvSpPr>
        <p:spPr>
          <a:xfrm>
            <a:off x="3594225" y="3403875"/>
            <a:ext cx="190124" cy="190124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2" name="Google Shape;1832;p78"/>
          <p:cNvSpPr txBox="1"/>
          <p:nvPr/>
        </p:nvSpPr>
        <p:spPr>
          <a:xfrm>
            <a:off x="2589290" y="3858652"/>
            <a:ext cx="3610797" cy="39637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이용약관2</a:t>
            </a:r>
            <a:endParaRPr/>
          </a:p>
        </p:txBody>
      </p:sp>
      <p:sp>
        <p:nvSpPr>
          <p:cNvPr id="1833" name="Google Shape;1833;p78"/>
          <p:cNvSpPr txBox="1"/>
          <p:nvPr/>
        </p:nvSpPr>
        <p:spPr>
          <a:xfrm>
            <a:off x="3830068" y="4417088"/>
            <a:ext cx="1936537" cy="33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동의합니다(필수)</a:t>
            </a:r>
            <a:endParaRPr/>
          </a:p>
        </p:txBody>
      </p:sp>
      <p:sp>
        <p:nvSpPr>
          <p:cNvPr id="1834" name="Google Shape;1834;p78"/>
          <p:cNvSpPr/>
          <p:nvPr/>
        </p:nvSpPr>
        <p:spPr>
          <a:xfrm>
            <a:off x="3594225" y="4483113"/>
            <a:ext cx="190124" cy="190124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5" name="Google Shape;1835;p78"/>
          <p:cNvSpPr txBox="1"/>
          <p:nvPr/>
        </p:nvSpPr>
        <p:spPr>
          <a:xfrm>
            <a:off x="2589290" y="4940246"/>
            <a:ext cx="3610797" cy="39637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이용약관3</a:t>
            </a:r>
            <a:endParaRPr/>
          </a:p>
        </p:txBody>
      </p:sp>
      <p:sp>
        <p:nvSpPr>
          <p:cNvPr id="1836" name="Google Shape;1836;p78"/>
          <p:cNvSpPr txBox="1"/>
          <p:nvPr/>
        </p:nvSpPr>
        <p:spPr>
          <a:xfrm>
            <a:off x="3830068" y="5498681"/>
            <a:ext cx="1936537" cy="33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동의합니다(선택)</a:t>
            </a:r>
            <a:endParaRPr/>
          </a:p>
        </p:txBody>
      </p:sp>
      <p:sp>
        <p:nvSpPr>
          <p:cNvPr id="1837" name="Google Shape;1837;p78"/>
          <p:cNvSpPr/>
          <p:nvPr/>
        </p:nvSpPr>
        <p:spPr>
          <a:xfrm>
            <a:off x="3594225" y="5564708"/>
            <a:ext cx="190124" cy="190124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38" name="Google Shape;1838;p78"/>
          <p:cNvGrpSpPr/>
          <p:nvPr/>
        </p:nvGrpSpPr>
        <p:grpSpPr>
          <a:xfrm>
            <a:off x="3248235" y="6021840"/>
            <a:ext cx="997842" cy="397069"/>
            <a:chOff x="-1" y="0"/>
            <a:chExt cx="997840" cy="397067"/>
          </a:xfrm>
        </p:grpSpPr>
        <p:sp>
          <p:nvSpPr>
            <p:cNvPr id="1839" name="Google Shape;1839;p78"/>
            <p:cNvSpPr/>
            <p:nvPr/>
          </p:nvSpPr>
          <p:spPr>
            <a:xfrm>
              <a:off x="-1" y="0"/>
              <a:ext cx="997840" cy="397067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78"/>
            <p:cNvSpPr txBox="1"/>
            <p:nvPr/>
          </p:nvSpPr>
          <p:spPr>
            <a:xfrm>
              <a:off x="45719" y="32163"/>
              <a:ext cx="906400" cy="3327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뒤로가기</a:t>
              </a:r>
              <a:endParaRPr/>
            </a:p>
          </p:txBody>
        </p:sp>
      </p:grpSp>
      <p:grpSp>
        <p:nvGrpSpPr>
          <p:cNvPr id="1841" name="Google Shape;1841;p78"/>
          <p:cNvGrpSpPr/>
          <p:nvPr/>
        </p:nvGrpSpPr>
        <p:grpSpPr>
          <a:xfrm>
            <a:off x="4461399" y="6021840"/>
            <a:ext cx="997841" cy="397069"/>
            <a:chOff x="-1" y="0"/>
            <a:chExt cx="997840" cy="397067"/>
          </a:xfrm>
        </p:grpSpPr>
        <p:sp>
          <p:nvSpPr>
            <p:cNvPr id="1842" name="Google Shape;1842;p78"/>
            <p:cNvSpPr/>
            <p:nvPr/>
          </p:nvSpPr>
          <p:spPr>
            <a:xfrm>
              <a:off x="-1" y="0"/>
              <a:ext cx="997840" cy="397067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78"/>
            <p:cNvSpPr txBox="1"/>
            <p:nvPr/>
          </p:nvSpPr>
          <p:spPr>
            <a:xfrm>
              <a:off x="45719" y="32163"/>
              <a:ext cx="906400" cy="3327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다음으로</a:t>
              </a:r>
              <a:endParaRPr/>
            </a:p>
          </p:txBody>
        </p:sp>
      </p:grpSp>
      <p:graphicFrame>
        <p:nvGraphicFramePr>
          <p:cNvPr id="1844" name="Google Shape;1844;p78"/>
          <p:cNvGraphicFramePr/>
          <p:nvPr/>
        </p:nvGraphicFramePr>
        <p:xfrm>
          <a:off x="131601" y="115758"/>
          <a:ext cx="3313750" cy="10058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6568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화면코드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User_w_ys_access</a:t>
                      </a:r>
                      <a:endParaRPr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rgbClr val="0070C0"/>
                          </a:solidFill>
                        </a:rPr>
                        <a:t>회원가입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845" name="Google Shape;1845;p78"/>
          <p:cNvGrpSpPr/>
          <p:nvPr/>
        </p:nvGrpSpPr>
        <p:grpSpPr>
          <a:xfrm>
            <a:off x="3285430" y="1927628"/>
            <a:ext cx="271606" cy="370841"/>
            <a:chOff x="0" y="0"/>
            <a:chExt cx="271604" cy="370840"/>
          </a:xfrm>
        </p:grpSpPr>
        <p:sp>
          <p:nvSpPr>
            <p:cNvPr id="1846" name="Google Shape;1846;p78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78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grpSp>
        <p:nvGrpSpPr>
          <p:cNvPr id="1848" name="Google Shape;1848;p78"/>
          <p:cNvGrpSpPr/>
          <p:nvPr/>
        </p:nvGrpSpPr>
        <p:grpSpPr>
          <a:xfrm>
            <a:off x="5441131" y="3330219"/>
            <a:ext cx="271606" cy="370841"/>
            <a:chOff x="0" y="0"/>
            <a:chExt cx="271604" cy="370840"/>
          </a:xfrm>
        </p:grpSpPr>
        <p:sp>
          <p:nvSpPr>
            <p:cNvPr id="1849" name="Google Shape;1849;p78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78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grpSp>
        <p:nvGrpSpPr>
          <p:cNvPr id="1851" name="Google Shape;1851;p78"/>
          <p:cNvGrpSpPr/>
          <p:nvPr/>
        </p:nvGrpSpPr>
        <p:grpSpPr>
          <a:xfrm>
            <a:off x="3032911" y="5836419"/>
            <a:ext cx="271605" cy="370841"/>
            <a:chOff x="0" y="0"/>
            <a:chExt cx="271604" cy="370840"/>
          </a:xfrm>
        </p:grpSpPr>
        <p:sp>
          <p:nvSpPr>
            <p:cNvPr id="1852" name="Google Shape;1852;p78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78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8" name="Google Shape;1858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5798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p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5694" y="919728"/>
            <a:ext cx="2009775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0" name="Google Shape;1860;p7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68697" y="4613020"/>
            <a:ext cx="2506240" cy="1715208"/>
          </a:xfrm>
          <a:prstGeom prst="rect">
            <a:avLst/>
          </a:prstGeom>
          <a:noFill/>
          <a:ln>
            <a:noFill/>
          </a:ln>
        </p:spPr>
      </p:pic>
      <p:sp>
        <p:nvSpPr>
          <p:cNvPr id="1861" name="Google Shape;1861;p79"/>
          <p:cNvSpPr/>
          <p:nvPr/>
        </p:nvSpPr>
        <p:spPr>
          <a:xfrm rot="10800000">
            <a:off x="7264512" y="5262563"/>
            <a:ext cx="470780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2" name="Google Shape;1862;p79"/>
          <p:cNvSpPr/>
          <p:nvPr/>
        </p:nvSpPr>
        <p:spPr>
          <a:xfrm>
            <a:off x="2989768" y="2208581"/>
            <a:ext cx="470780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67" name="Google Shape;1867;p80"/>
          <p:cNvGraphicFramePr/>
          <p:nvPr/>
        </p:nvGraphicFramePr>
        <p:xfrm>
          <a:off x="131601" y="115758"/>
          <a:ext cx="3313750" cy="10058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6568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화면코드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User_w_ys_joinus</a:t>
                      </a:r>
                      <a:endParaRPr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rgbClr val="0070C0"/>
                          </a:solidFill>
                        </a:rPr>
                        <a:t>회원가입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68" name="Google Shape;1868;p80"/>
          <p:cNvGraphicFramePr/>
          <p:nvPr/>
        </p:nvGraphicFramePr>
        <p:xfrm>
          <a:off x="9309045" y="197402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 번호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69" name="Google Shape;1869;p80"/>
          <p:cNvGraphicFramePr/>
          <p:nvPr/>
        </p:nvGraphicFramePr>
        <p:xfrm>
          <a:off x="6200085" y="197402"/>
          <a:ext cx="2815500" cy="3657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70" name="Google Shape;1870;p80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42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#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기능명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2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3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4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5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71" name="Google Shape;1871;p80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2" name="Google Shape;1872;p80"/>
          <p:cNvSpPr/>
          <p:nvPr/>
        </p:nvSpPr>
        <p:spPr>
          <a:xfrm>
            <a:off x="716569" y="2156619"/>
            <a:ext cx="1352551" cy="1381127"/>
          </a:xfrm>
          <a:prstGeom prst="ellipse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3" name="Google Shape;1873;p80"/>
          <p:cNvSpPr txBox="1"/>
          <p:nvPr/>
        </p:nvSpPr>
        <p:spPr>
          <a:xfrm>
            <a:off x="699755" y="3685613"/>
            <a:ext cx="1369365" cy="26225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프로필 사진 등록</a:t>
            </a:r>
            <a:endParaRPr/>
          </a:p>
        </p:txBody>
      </p:sp>
      <p:grpSp>
        <p:nvGrpSpPr>
          <p:cNvPr id="1874" name="Google Shape;1874;p80"/>
          <p:cNvGrpSpPr/>
          <p:nvPr/>
        </p:nvGrpSpPr>
        <p:grpSpPr>
          <a:xfrm>
            <a:off x="2433303" y="2526757"/>
            <a:ext cx="1394541" cy="247651"/>
            <a:chOff x="-1" y="0"/>
            <a:chExt cx="1394540" cy="247650"/>
          </a:xfrm>
        </p:grpSpPr>
        <p:sp>
          <p:nvSpPr>
            <p:cNvPr id="1875" name="Google Shape;1875;p80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80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이메일</a:t>
              </a:r>
              <a:endParaRPr/>
            </a:p>
          </p:txBody>
        </p:sp>
      </p:grpSp>
      <p:grpSp>
        <p:nvGrpSpPr>
          <p:cNvPr id="1877" name="Google Shape;1877;p80"/>
          <p:cNvGrpSpPr/>
          <p:nvPr/>
        </p:nvGrpSpPr>
        <p:grpSpPr>
          <a:xfrm>
            <a:off x="2433303" y="2845911"/>
            <a:ext cx="1394541" cy="247651"/>
            <a:chOff x="-1" y="0"/>
            <a:chExt cx="1394540" cy="247650"/>
          </a:xfrm>
        </p:grpSpPr>
        <p:sp>
          <p:nvSpPr>
            <p:cNvPr id="1878" name="Google Shape;1878;p80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80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비밀번호</a:t>
              </a:r>
              <a:endParaRPr/>
            </a:p>
          </p:txBody>
        </p:sp>
      </p:grpSp>
      <p:grpSp>
        <p:nvGrpSpPr>
          <p:cNvPr id="1880" name="Google Shape;1880;p80"/>
          <p:cNvGrpSpPr/>
          <p:nvPr/>
        </p:nvGrpSpPr>
        <p:grpSpPr>
          <a:xfrm>
            <a:off x="2433304" y="3164058"/>
            <a:ext cx="1394540" cy="252735"/>
            <a:chOff x="0" y="0"/>
            <a:chExt cx="1394539" cy="252733"/>
          </a:xfrm>
        </p:grpSpPr>
        <p:sp>
          <p:nvSpPr>
            <p:cNvPr id="1881" name="Google Shape;1881;p80"/>
            <p:cNvSpPr/>
            <p:nvPr/>
          </p:nvSpPr>
          <p:spPr>
            <a:xfrm>
              <a:off x="0" y="2541"/>
              <a:ext cx="1394539" cy="247651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80"/>
            <p:cNvSpPr txBox="1"/>
            <p:nvPr/>
          </p:nvSpPr>
          <p:spPr>
            <a:xfrm>
              <a:off x="45719" y="0"/>
              <a:ext cx="1303100" cy="2527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비밀번호 확인</a:t>
              </a:r>
              <a:endParaRPr/>
            </a:p>
          </p:txBody>
        </p:sp>
      </p:grpSp>
      <p:grpSp>
        <p:nvGrpSpPr>
          <p:cNvPr id="1883" name="Google Shape;1883;p80"/>
          <p:cNvGrpSpPr/>
          <p:nvPr/>
        </p:nvGrpSpPr>
        <p:grpSpPr>
          <a:xfrm>
            <a:off x="2433303" y="3488782"/>
            <a:ext cx="1394541" cy="247651"/>
            <a:chOff x="-1" y="0"/>
            <a:chExt cx="1394540" cy="247650"/>
          </a:xfrm>
        </p:grpSpPr>
        <p:sp>
          <p:nvSpPr>
            <p:cNvPr id="1884" name="Google Shape;1884;p80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80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이름</a:t>
              </a:r>
              <a:endParaRPr/>
            </a:p>
          </p:txBody>
        </p:sp>
      </p:grpSp>
      <p:grpSp>
        <p:nvGrpSpPr>
          <p:cNvPr id="1886" name="Google Shape;1886;p80"/>
          <p:cNvGrpSpPr/>
          <p:nvPr/>
        </p:nvGrpSpPr>
        <p:grpSpPr>
          <a:xfrm>
            <a:off x="2433303" y="5186862"/>
            <a:ext cx="1394541" cy="247651"/>
            <a:chOff x="-1" y="0"/>
            <a:chExt cx="1394540" cy="247650"/>
          </a:xfrm>
        </p:grpSpPr>
        <p:sp>
          <p:nvSpPr>
            <p:cNvPr id="1887" name="Google Shape;1887;p80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80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핸드폰번호</a:t>
              </a:r>
              <a:endParaRPr/>
            </a:p>
          </p:txBody>
        </p:sp>
      </p:grpSp>
      <p:grpSp>
        <p:nvGrpSpPr>
          <p:cNvPr id="1889" name="Google Shape;1889;p80"/>
          <p:cNvGrpSpPr/>
          <p:nvPr/>
        </p:nvGrpSpPr>
        <p:grpSpPr>
          <a:xfrm>
            <a:off x="2433303" y="3808233"/>
            <a:ext cx="1394541" cy="247651"/>
            <a:chOff x="-1" y="0"/>
            <a:chExt cx="1394540" cy="247650"/>
          </a:xfrm>
        </p:grpSpPr>
        <p:sp>
          <p:nvSpPr>
            <p:cNvPr id="1890" name="Google Shape;1890;p80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80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생년월일</a:t>
              </a:r>
              <a:endParaRPr/>
            </a:p>
          </p:txBody>
        </p:sp>
      </p:grpSp>
      <p:sp>
        <p:nvSpPr>
          <p:cNvPr id="1892" name="Google Shape;1892;p80"/>
          <p:cNvSpPr/>
          <p:nvPr/>
        </p:nvSpPr>
        <p:spPr>
          <a:xfrm>
            <a:off x="4062079" y="2526240"/>
            <a:ext cx="2171701" cy="23963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3" name="Google Shape;1893;p80"/>
          <p:cNvSpPr/>
          <p:nvPr/>
        </p:nvSpPr>
        <p:spPr>
          <a:xfrm>
            <a:off x="4062079" y="2849920"/>
            <a:ext cx="2171701" cy="23963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4" name="Google Shape;1894;p80"/>
          <p:cNvSpPr/>
          <p:nvPr/>
        </p:nvSpPr>
        <p:spPr>
          <a:xfrm>
            <a:off x="4062079" y="3166599"/>
            <a:ext cx="2171701" cy="23963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5" name="Google Shape;1895;p80"/>
          <p:cNvSpPr/>
          <p:nvPr/>
        </p:nvSpPr>
        <p:spPr>
          <a:xfrm>
            <a:off x="4062079" y="3492789"/>
            <a:ext cx="2171701" cy="23963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6" name="Google Shape;1896;p80"/>
          <p:cNvSpPr/>
          <p:nvPr/>
        </p:nvSpPr>
        <p:spPr>
          <a:xfrm>
            <a:off x="4062079" y="5180546"/>
            <a:ext cx="2171701" cy="23963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7" name="Google Shape;1897;p80"/>
          <p:cNvGrpSpPr/>
          <p:nvPr/>
        </p:nvGrpSpPr>
        <p:grpSpPr>
          <a:xfrm>
            <a:off x="6447989" y="2515878"/>
            <a:ext cx="1052617" cy="247651"/>
            <a:chOff x="-1" y="0"/>
            <a:chExt cx="1052616" cy="247650"/>
          </a:xfrm>
        </p:grpSpPr>
        <p:sp>
          <p:nvSpPr>
            <p:cNvPr id="1898" name="Google Shape;1898;p80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80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중복확인</a:t>
              </a:r>
              <a:endParaRPr/>
            </a:p>
          </p:txBody>
        </p:sp>
      </p:grpSp>
      <p:grpSp>
        <p:nvGrpSpPr>
          <p:cNvPr id="1900" name="Google Shape;1900;p80"/>
          <p:cNvGrpSpPr/>
          <p:nvPr/>
        </p:nvGrpSpPr>
        <p:grpSpPr>
          <a:xfrm>
            <a:off x="6447989" y="5186862"/>
            <a:ext cx="1052617" cy="247651"/>
            <a:chOff x="-1" y="0"/>
            <a:chExt cx="1052616" cy="247650"/>
          </a:xfrm>
        </p:grpSpPr>
        <p:sp>
          <p:nvSpPr>
            <p:cNvPr id="1901" name="Google Shape;1901;p80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80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인증번호받기</a:t>
              </a:r>
              <a:endParaRPr/>
            </a:p>
          </p:txBody>
        </p:sp>
      </p:grpSp>
      <p:sp>
        <p:nvSpPr>
          <p:cNvPr id="1903" name="Google Shape;1903;p80"/>
          <p:cNvSpPr/>
          <p:nvPr/>
        </p:nvSpPr>
        <p:spPr>
          <a:xfrm>
            <a:off x="4062079" y="3805823"/>
            <a:ext cx="2171701" cy="23963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04" name="Google Shape;1904;p80"/>
          <p:cNvGrpSpPr/>
          <p:nvPr/>
        </p:nvGrpSpPr>
        <p:grpSpPr>
          <a:xfrm>
            <a:off x="2433303" y="4127684"/>
            <a:ext cx="1394541" cy="247651"/>
            <a:chOff x="-1" y="0"/>
            <a:chExt cx="1394540" cy="247650"/>
          </a:xfrm>
        </p:grpSpPr>
        <p:sp>
          <p:nvSpPr>
            <p:cNvPr id="1905" name="Google Shape;1905;p80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80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성별</a:t>
              </a:r>
              <a:endParaRPr/>
            </a:p>
          </p:txBody>
        </p:sp>
      </p:grpSp>
      <p:grpSp>
        <p:nvGrpSpPr>
          <p:cNvPr id="1907" name="Google Shape;1907;p80"/>
          <p:cNvGrpSpPr/>
          <p:nvPr/>
        </p:nvGrpSpPr>
        <p:grpSpPr>
          <a:xfrm>
            <a:off x="4266724" y="4114184"/>
            <a:ext cx="676819" cy="243841"/>
            <a:chOff x="0" y="0"/>
            <a:chExt cx="676818" cy="243840"/>
          </a:xfrm>
        </p:grpSpPr>
        <p:sp>
          <p:nvSpPr>
            <p:cNvPr id="1908" name="Google Shape;1908;p80"/>
            <p:cNvSpPr/>
            <p:nvPr/>
          </p:nvSpPr>
          <p:spPr>
            <a:xfrm>
              <a:off x="0" y="4673"/>
              <a:ext cx="676818" cy="234495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80"/>
            <p:cNvSpPr txBox="1"/>
            <p:nvPr/>
          </p:nvSpPr>
          <p:spPr>
            <a:xfrm>
              <a:off x="45719" y="0"/>
              <a:ext cx="585379" cy="243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남성</a:t>
              </a:r>
              <a:endParaRPr/>
            </a:p>
          </p:txBody>
        </p:sp>
      </p:grpSp>
      <p:grpSp>
        <p:nvGrpSpPr>
          <p:cNvPr id="1910" name="Google Shape;1910;p80"/>
          <p:cNvGrpSpPr/>
          <p:nvPr/>
        </p:nvGrpSpPr>
        <p:grpSpPr>
          <a:xfrm>
            <a:off x="5459278" y="4112279"/>
            <a:ext cx="676820" cy="247651"/>
            <a:chOff x="-1" y="0"/>
            <a:chExt cx="676819" cy="247650"/>
          </a:xfrm>
        </p:grpSpPr>
        <p:sp>
          <p:nvSpPr>
            <p:cNvPr id="1911" name="Google Shape;1911;p80"/>
            <p:cNvSpPr/>
            <p:nvPr/>
          </p:nvSpPr>
          <p:spPr>
            <a:xfrm>
              <a:off x="-1" y="0"/>
              <a:ext cx="676819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80"/>
            <p:cNvSpPr txBox="1"/>
            <p:nvPr/>
          </p:nvSpPr>
          <p:spPr>
            <a:xfrm>
              <a:off x="45719" y="1904"/>
              <a:ext cx="585379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여성</a:t>
              </a:r>
              <a:endParaRPr/>
            </a:p>
          </p:txBody>
        </p:sp>
      </p:grpSp>
      <p:grpSp>
        <p:nvGrpSpPr>
          <p:cNvPr id="1913" name="Google Shape;1913;p80"/>
          <p:cNvGrpSpPr/>
          <p:nvPr/>
        </p:nvGrpSpPr>
        <p:grpSpPr>
          <a:xfrm>
            <a:off x="2433303" y="1855334"/>
            <a:ext cx="1394541" cy="247651"/>
            <a:chOff x="-1" y="0"/>
            <a:chExt cx="1394540" cy="247650"/>
          </a:xfrm>
        </p:grpSpPr>
        <p:sp>
          <p:nvSpPr>
            <p:cNvPr id="1914" name="Google Shape;1914;p80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80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회원구분</a:t>
              </a:r>
              <a:endParaRPr/>
            </a:p>
          </p:txBody>
        </p:sp>
      </p:grpSp>
      <p:sp>
        <p:nvSpPr>
          <p:cNvPr id="1916" name="Google Shape;1916;p80"/>
          <p:cNvSpPr/>
          <p:nvPr/>
        </p:nvSpPr>
        <p:spPr>
          <a:xfrm>
            <a:off x="4062079" y="1913527"/>
            <a:ext cx="111753" cy="134308"/>
          </a:xfrm>
          <a:prstGeom prst="ellipse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17" name="Google Shape;1917;p80"/>
          <p:cNvGrpSpPr/>
          <p:nvPr/>
        </p:nvGrpSpPr>
        <p:grpSpPr>
          <a:xfrm>
            <a:off x="4257671" y="1855334"/>
            <a:ext cx="866590" cy="247651"/>
            <a:chOff x="0" y="0"/>
            <a:chExt cx="866588" cy="247650"/>
          </a:xfrm>
        </p:grpSpPr>
        <p:sp>
          <p:nvSpPr>
            <p:cNvPr id="1918" name="Google Shape;1918;p80"/>
            <p:cNvSpPr/>
            <p:nvPr/>
          </p:nvSpPr>
          <p:spPr>
            <a:xfrm>
              <a:off x="0" y="0"/>
              <a:ext cx="866588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80"/>
            <p:cNvSpPr txBox="1"/>
            <p:nvPr/>
          </p:nvSpPr>
          <p:spPr>
            <a:xfrm>
              <a:off x="45720" y="1904"/>
              <a:ext cx="775148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메이커회원</a:t>
              </a:r>
              <a:endParaRPr/>
            </a:p>
          </p:txBody>
        </p:sp>
      </p:grpSp>
      <p:sp>
        <p:nvSpPr>
          <p:cNvPr id="1920" name="Google Shape;1920;p80"/>
          <p:cNvSpPr/>
          <p:nvPr/>
        </p:nvSpPr>
        <p:spPr>
          <a:xfrm>
            <a:off x="5171600" y="1913527"/>
            <a:ext cx="111753" cy="134308"/>
          </a:xfrm>
          <a:prstGeom prst="ellipse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21" name="Google Shape;1921;p80"/>
          <p:cNvGrpSpPr/>
          <p:nvPr/>
        </p:nvGrpSpPr>
        <p:grpSpPr>
          <a:xfrm>
            <a:off x="5367192" y="1855334"/>
            <a:ext cx="866590" cy="247651"/>
            <a:chOff x="0" y="0"/>
            <a:chExt cx="866588" cy="247650"/>
          </a:xfrm>
        </p:grpSpPr>
        <p:sp>
          <p:nvSpPr>
            <p:cNvPr id="1922" name="Google Shape;1922;p80"/>
            <p:cNvSpPr/>
            <p:nvPr/>
          </p:nvSpPr>
          <p:spPr>
            <a:xfrm>
              <a:off x="0" y="0"/>
              <a:ext cx="866588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80"/>
            <p:cNvSpPr txBox="1"/>
            <p:nvPr/>
          </p:nvSpPr>
          <p:spPr>
            <a:xfrm>
              <a:off x="45720" y="1904"/>
              <a:ext cx="775148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서포터회원</a:t>
              </a:r>
              <a:endParaRPr/>
            </a:p>
          </p:txBody>
        </p:sp>
      </p:grpSp>
      <p:sp>
        <p:nvSpPr>
          <p:cNvPr id="1924" name="Google Shape;1924;p80"/>
          <p:cNvSpPr/>
          <p:nvPr/>
        </p:nvSpPr>
        <p:spPr>
          <a:xfrm>
            <a:off x="4062079" y="4174857"/>
            <a:ext cx="111753" cy="134309"/>
          </a:xfrm>
          <a:prstGeom prst="ellipse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5" name="Google Shape;1925;p80"/>
          <p:cNvSpPr/>
          <p:nvPr/>
        </p:nvSpPr>
        <p:spPr>
          <a:xfrm>
            <a:off x="5237517" y="4174857"/>
            <a:ext cx="111753" cy="134309"/>
          </a:xfrm>
          <a:prstGeom prst="ellipse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26" name="Google Shape;1926;p80"/>
          <p:cNvGrpSpPr/>
          <p:nvPr/>
        </p:nvGrpSpPr>
        <p:grpSpPr>
          <a:xfrm>
            <a:off x="2433304" y="5500876"/>
            <a:ext cx="1394540" cy="252735"/>
            <a:chOff x="0" y="0"/>
            <a:chExt cx="1394539" cy="252733"/>
          </a:xfrm>
        </p:grpSpPr>
        <p:sp>
          <p:nvSpPr>
            <p:cNvPr id="1927" name="Google Shape;1927;p80"/>
            <p:cNvSpPr/>
            <p:nvPr/>
          </p:nvSpPr>
          <p:spPr>
            <a:xfrm>
              <a:off x="0" y="2541"/>
              <a:ext cx="1394539" cy="247651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80"/>
            <p:cNvSpPr txBox="1"/>
            <p:nvPr/>
          </p:nvSpPr>
          <p:spPr>
            <a:xfrm>
              <a:off x="45719" y="0"/>
              <a:ext cx="1303100" cy="2527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인증번호 입력</a:t>
              </a:r>
              <a:endParaRPr/>
            </a:p>
          </p:txBody>
        </p:sp>
      </p:grpSp>
      <p:sp>
        <p:nvSpPr>
          <p:cNvPr id="1929" name="Google Shape;1929;p80"/>
          <p:cNvSpPr/>
          <p:nvPr/>
        </p:nvSpPr>
        <p:spPr>
          <a:xfrm>
            <a:off x="4062079" y="5487942"/>
            <a:ext cx="2171701" cy="23963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30" name="Google Shape;1930;p80"/>
          <p:cNvGrpSpPr/>
          <p:nvPr/>
        </p:nvGrpSpPr>
        <p:grpSpPr>
          <a:xfrm>
            <a:off x="6447989" y="5493908"/>
            <a:ext cx="1052617" cy="247651"/>
            <a:chOff x="-1" y="0"/>
            <a:chExt cx="1052616" cy="247650"/>
          </a:xfrm>
        </p:grpSpPr>
        <p:sp>
          <p:nvSpPr>
            <p:cNvPr id="1931" name="Google Shape;1931;p80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80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인증번호확인</a:t>
              </a:r>
              <a:endParaRPr/>
            </a:p>
          </p:txBody>
        </p:sp>
      </p:grpSp>
      <p:grpSp>
        <p:nvGrpSpPr>
          <p:cNvPr id="1933" name="Google Shape;1933;p80"/>
          <p:cNvGrpSpPr/>
          <p:nvPr/>
        </p:nvGrpSpPr>
        <p:grpSpPr>
          <a:xfrm>
            <a:off x="4062078" y="6108264"/>
            <a:ext cx="1394541" cy="482791"/>
            <a:chOff x="-1" y="-1"/>
            <a:chExt cx="1394540" cy="482790"/>
          </a:xfrm>
        </p:grpSpPr>
        <p:sp>
          <p:nvSpPr>
            <p:cNvPr id="1934" name="Google Shape;1934;p80"/>
            <p:cNvSpPr/>
            <p:nvPr/>
          </p:nvSpPr>
          <p:spPr>
            <a:xfrm>
              <a:off x="-1" y="-1"/>
              <a:ext cx="1394540" cy="482790"/>
            </a:xfrm>
            <a:prstGeom prst="rect">
              <a:avLst/>
            </a:prstGeom>
            <a:solidFill>
              <a:srgbClr val="EE9842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80"/>
            <p:cNvSpPr txBox="1"/>
            <p:nvPr/>
          </p:nvSpPr>
          <p:spPr>
            <a:xfrm>
              <a:off x="45719" y="115027"/>
              <a:ext cx="1303100" cy="2527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회원가입 완료</a:t>
              </a:r>
              <a:endParaRPr/>
            </a:p>
          </p:txBody>
        </p:sp>
      </p:grpSp>
      <p:sp>
        <p:nvSpPr>
          <p:cNvPr id="1936" name="Google Shape;1936;p80"/>
          <p:cNvSpPr txBox="1"/>
          <p:nvPr/>
        </p:nvSpPr>
        <p:spPr>
          <a:xfrm>
            <a:off x="3259247" y="1285600"/>
            <a:ext cx="2308636" cy="4565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회원가입</a:t>
            </a:r>
            <a:endParaRPr/>
          </a:p>
        </p:txBody>
      </p:sp>
      <p:grpSp>
        <p:nvGrpSpPr>
          <p:cNvPr id="1937" name="Google Shape;1937;p80"/>
          <p:cNvGrpSpPr/>
          <p:nvPr/>
        </p:nvGrpSpPr>
        <p:grpSpPr>
          <a:xfrm>
            <a:off x="2433303" y="4832653"/>
            <a:ext cx="1394541" cy="247651"/>
            <a:chOff x="-1" y="0"/>
            <a:chExt cx="1394540" cy="247650"/>
          </a:xfrm>
        </p:grpSpPr>
        <p:sp>
          <p:nvSpPr>
            <p:cNvPr id="1938" name="Google Shape;1938;p80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80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주소</a:t>
              </a:r>
              <a:endParaRPr/>
            </a:p>
          </p:txBody>
        </p:sp>
      </p:grpSp>
      <p:sp>
        <p:nvSpPr>
          <p:cNvPr id="1940" name="Google Shape;1940;p80"/>
          <p:cNvSpPr/>
          <p:nvPr/>
        </p:nvSpPr>
        <p:spPr>
          <a:xfrm>
            <a:off x="4062079" y="4826336"/>
            <a:ext cx="2171701" cy="23963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41" name="Google Shape;1941;p80"/>
          <p:cNvGrpSpPr/>
          <p:nvPr/>
        </p:nvGrpSpPr>
        <p:grpSpPr>
          <a:xfrm>
            <a:off x="6447989" y="4832653"/>
            <a:ext cx="1052617" cy="247651"/>
            <a:chOff x="-1" y="0"/>
            <a:chExt cx="1052616" cy="247650"/>
          </a:xfrm>
        </p:grpSpPr>
        <p:sp>
          <p:nvSpPr>
            <p:cNvPr id="1942" name="Google Shape;1942;p80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80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주소찾기</a:t>
              </a:r>
              <a:endParaRPr/>
            </a:p>
          </p:txBody>
        </p:sp>
      </p:grpSp>
      <p:grpSp>
        <p:nvGrpSpPr>
          <p:cNvPr id="1944" name="Google Shape;1944;p80"/>
          <p:cNvGrpSpPr/>
          <p:nvPr/>
        </p:nvGrpSpPr>
        <p:grpSpPr>
          <a:xfrm>
            <a:off x="2433303" y="2209686"/>
            <a:ext cx="1394541" cy="247651"/>
            <a:chOff x="-1" y="0"/>
            <a:chExt cx="1394540" cy="247650"/>
          </a:xfrm>
        </p:grpSpPr>
        <p:sp>
          <p:nvSpPr>
            <p:cNvPr id="1945" name="Google Shape;1945;p80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80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</a:t>
              </a:r>
              <a:endParaRPr/>
            </a:p>
          </p:txBody>
        </p:sp>
      </p:grpSp>
      <p:sp>
        <p:nvSpPr>
          <p:cNvPr id="1947" name="Google Shape;1947;p80"/>
          <p:cNvSpPr/>
          <p:nvPr/>
        </p:nvSpPr>
        <p:spPr>
          <a:xfrm>
            <a:off x="4062079" y="2209170"/>
            <a:ext cx="2171701" cy="239634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48" name="Google Shape;1948;p80"/>
          <p:cNvGrpSpPr/>
          <p:nvPr/>
        </p:nvGrpSpPr>
        <p:grpSpPr>
          <a:xfrm>
            <a:off x="6447989" y="2208833"/>
            <a:ext cx="1052617" cy="247651"/>
            <a:chOff x="-1" y="0"/>
            <a:chExt cx="1052616" cy="247650"/>
          </a:xfrm>
        </p:grpSpPr>
        <p:sp>
          <p:nvSpPr>
            <p:cNvPr id="1949" name="Google Shape;1949;p80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80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중복확인</a:t>
              </a:r>
              <a:endParaRPr/>
            </a:p>
          </p:txBody>
        </p:sp>
      </p:grpSp>
      <p:grpSp>
        <p:nvGrpSpPr>
          <p:cNvPr id="1951" name="Google Shape;1951;p80"/>
          <p:cNvGrpSpPr/>
          <p:nvPr/>
        </p:nvGrpSpPr>
        <p:grpSpPr>
          <a:xfrm>
            <a:off x="2433303" y="4472125"/>
            <a:ext cx="1394541" cy="247651"/>
            <a:chOff x="-1" y="0"/>
            <a:chExt cx="1394540" cy="247650"/>
          </a:xfrm>
        </p:grpSpPr>
        <p:sp>
          <p:nvSpPr>
            <p:cNvPr id="1952" name="Google Shape;1952;p80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80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계좌번호</a:t>
              </a:r>
              <a:endParaRPr/>
            </a:p>
          </p:txBody>
        </p:sp>
      </p:grpSp>
      <p:sp>
        <p:nvSpPr>
          <p:cNvPr id="1954" name="Google Shape;1954;p80"/>
          <p:cNvSpPr/>
          <p:nvPr/>
        </p:nvSpPr>
        <p:spPr>
          <a:xfrm>
            <a:off x="4062079" y="4465808"/>
            <a:ext cx="2171701" cy="23963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1404" y="0"/>
            <a:ext cx="428927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0" name="Google Shape;1960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498" y="2302365"/>
            <a:ext cx="3487941" cy="3069974"/>
          </a:xfrm>
          <a:prstGeom prst="rect">
            <a:avLst/>
          </a:prstGeom>
          <a:noFill/>
          <a:ln>
            <a:noFill/>
          </a:ln>
        </p:spPr>
      </p:pic>
      <p:sp>
        <p:nvSpPr>
          <p:cNvPr id="1961" name="Google Shape;1961;p81"/>
          <p:cNvSpPr/>
          <p:nvPr/>
        </p:nvSpPr>
        <p:spPr>
          <a:xfrm>
            <a:off x="2027978" y="3529511"/>
            <a:ext cx="1602462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2" name="Google Shape;1962;p8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64587" y="5029553"/>
            <a:ext cx="5099459" cy="685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3" name="Google Shape;1963;p8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64587" y="5640440"/>
            <a:ext cx="5099459" cy="787996"/>
          </a:xfrm>
          <a:prstGeom prst="rect">
            <a:avLst/>
          </a:prstGeom>
          <a:noFill/>
          <a:ln>
            <a:noFill/>
          </a:ln>
        </p:spPr>
      </p:pic>
      <p:sp>
        <p:nvSpPr>
          <p:cNvPr id="1964" name="Google Shape;1964;p81"/>
          <p:cNvSpPr/>
          <p:nvPr/>
        </p:nvSpPr>
        <p:spPr>
          <a:xfrm rot="10800000">
            <a:off x="6529197" y="6353752"/>
            <a:ext cx="470780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5" name="Google Shape;1965;p8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247613" y="963345"/>
            <a:ext cx="26860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6" name="Google Shape;1966;p81"/>
          <p:cNvSpPr/>
          <p:nvPr/>
        </p:nvSpPr>
        <p:spPr>
          <a:xfrm rot="10800000">
            <a:off x="7554223" y="1101234"/>
            <a:ext cx="470780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7" name="Google Shape;1967;p81"/>
          <p:cNvSpPr/>
          <p:nvPr/>
        </p:nvSpPr>
        <p:spPr>
          <a:xfrm>
            <a:off x="8148903" y="833181"/>
            <a:ext cx="2883470" cy="987414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8" name="Google Shape;1968;p81"/>
          <p:cNvSpPr/>
          <p:nvPr/>
        </p:nvSpPr>
        <p:spPr>
          <a:xfrm>
            <a:off x="6707167" y="4954663"/>
            <a:ext cx="5225299" cy="1548457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9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요구 사항 분석</a:t>
            </a:r>
            <a:endParaRPr sz="4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4922" y="1048680"/>
            <a:ext cx="10234612" cy="5609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73" name="Google Shape;1973;p82"/>
          <p:cNvGraphicFramePr/>
          <p:nvPr/>
        </p:nvGraphicFramePr>
        <p:xfrm>
          <a:off x="131601" y="115758"/>
          <a:ext cx="3313750" cy="10058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6568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화면코드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User_w_ys_login</a:t>
                      </a:r>
                      <a:endParaRPr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rgbClr val="0070C0"/>
                          </a:solidFill>
                        </a:rPr>
                        <a:t>로그인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74" name="Google Shape;1974;p82"/>
          <p:cNvGraphicFramePr/>
          <p:nvPr/>
        </p:nvGraphicFramePr>
        <p:xfrm>
          <a:off x="9309045" y="197402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 번호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75" name="Google Shape;1975;p82"/>
          <p:cNvGraphicFramePr/>
          <p:nvPr/>
        </p:nvGraphicFramePr>
        <p:xfrm>
          <a:off x="6200085" y="197402"/>
          <a:ext cx="2815500" cy="3657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76" name="Google Shape;1976;p82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42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#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기능명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하단의 버튼과 이미지아이콘에 모두 링크를 걸어 어디를 눌러도 해당 화면으로 넘어갈 수 있게 설정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2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버튼 클릭시 SNS로그인 가능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3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4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5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77" name="Google Shape;1977;p82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8" name="Google Shape;1978;p82"/>
          <p:cNvSpPr txBox="1"/>
          <p:nvPr/>
        </p:nvSpPr>
        <p:spPr>
          <a:xfrm>
            <a:off x="1139419" y="2567738"/>
            <a:ext cx="1384276" cy="358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로그인</a:t>
            </a:r>
            <a:endParaRPr/>
          </a:p>
        </p:txBody>
      </p:sp>
      <p:grpSp>
        <p:nvGrpSpPr>
          <p:cNvPr id="1979" name="Google Shape;1979;p82"/>
          <p:cNvGrpSpPr/>
          <p:nvPr/>
        </p:nvGrpSpPr>
        <p:grpSpPr>
          <a:xfrm>
            <a:off x="1174874" y="3266954"/>
            <a:ext cx="769851" cy="247651"/>
            <a:chOff x="-1" y="0"/>
            <a:chExt cx="769850" cy="247650"/>
          </a:xfrm>
        </p:grpSpPr>
        <p:sp>
          <p:nvSpPr>
            <p:cNvPr id="1980" name="Google Shape;1980;p82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82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</a:t>
              </a:r>
              <a:endParaRPr/>
            </a:p>
          </p:txBody>
        </p:sp>
      </p:grpSp>
      <p:grpSp>
        <p:nvGrpSpPr>
          <p:cNvPr id="1982" name="Google Shape;1982;p82"/>
          <p:cNvGrpSpPr/>
          <p:nvPr/>
        </p:nvGrpSpPr>
        <p:grpSpPr>
          <a:xfrm>
            <a:off x="1174874" y="3779470"/>
            <a:ext cx="769851" cy="247651"/>
            <a:chOff x="-1" y="0"/>
            <a:chExt cx="769850" cy="247650"/>
          </a:xfrm>
        </p:grpSpPr>
        <p:sp>
          <p:nvSpPr>
            <p:cNvPr id="1983" name="Google Shape;1983;p82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82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비밀번호</a:t>
              </a:r>
              <a:endParaRPr/>
            </a:p>
          </p:txBody>
        </p:sp>
      </p:grpSp>
      <p:sp>
        <p:nvSpPr>
          <p:cNvPr id="1985" name="Google Shape;1985;p82"/>
          <p:cNvSpPr/>
          <p:nvPr/>
        </p:nvSpPr>
        <p:spPr>
          <a:xfrm>
            <a:off x="2184489" y="3266954"/>
            <a:ext cx="1362699" cy="247651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82"/>
          <p:cNvSpPr/>
          <p:nvPr/>
        </p:nvSpPr>
        <p:spPr>
          <a:xfrm>
            <a:off x="2184489" y="3779470"/>
            <a:ext cx="1362699" cy="247651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87" name="Google Shape;1987;p82"/>
          <p:cNvGrpSpPr/>
          <p:nvPr/>
        </p:nvGrpSpPr>
        <p:grpSpPr>
          <a:xfrm>
            <a:off x="1982556" y="4313804"/>
            <a:ext cx="769851" cy="247651"/>
            <a:chOff x="-1" y="0"/>
            <a:chExt cx="769850" cy="247650"/>
          </a:xfrm>
        </p:grpSpPr>
        <p:sp>
          <p:nvSpPr>
            <p:cNvPr id="1988" name="Google Shape;1988;p82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82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로그인</a:t>
              </a:r>
              <a:endParaRPr/>
            </a:p>
          </p:txBody>
        </p:sp>
      </p:grpSp>
      <p:grpSp>
        <p:nvGrpSpPr>
          <p:cNvPr id="1990" name="Google Shape;1990;p82"/>
          <p:cNvGrpSpPr/>
          <p:nvPr/>
        </p:nvGrpSpPr>
        <p:grpSpPr>
          <a:xfrm>
            <a:off x="4557149" y="4146155"/>
            <a:ext cx="769851" cy="247651"/>
            <a:chOff x="-1" y="0"/>
            <a:chExt cx="769850" cy="247650"/>
          </a:xfrm>
        </p:grpSpPr>
        <p:sp>
          <p:nvSpPr>
            <p:cNvPr id="1991" name="Google Shape;1991;p82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82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회원가입</a:t>
              </a:r>
              <a:endParaRPr/>
            </a:p>
          </p:txBody>
        </p:sp>
      </p:grpSp>
      <p:sp>
        <p:nvSpPr>
          <p:cNvPr id="1993" name="Google Shape;1993;p82"/>
          <p:cNvSpPr/>
          <p:nvPr/>
        </p:nvSpPr>
        <p:spPr>
          <a:xfrm>
            <a:off x="552261" y="1997382"/>
            <a:ext cx="7327177" cy="3512745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94" name="Google Shape;1994;p82"/>
          <p:cNvCxnSpPr/>
          <p:nvPr/>
        </p:nvCxnSpPr>
        <p:spPr>
          <a:xfrm flipH="1">
            <a:off x="4182700" y="1997382"/>
            <a:ext cx="33149" cy="351274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grpSp>
        <p:nvGrpSpPr>
          <p:cNvPr id="1995" name="Google Shape;1995;p82"/>
          <p:cNvGrpSpPr/>
          <p:nvPr/>
        </p:nvGrpSpPr>
        <p:grpSpPr>
          <a:xfrm>
            <a:off x="5530076" y="4146155"/>
            <a:ext cx="852627" cy="247651"/>
            <a:chOff x="-1" y="0"/>
            <a:chExt cx="852626" cy="247650"/>
          </a:xfrm>
        </p:grpSpPr>
        <p:sp>
          <p:nvSpPr>
            <p:cNvPr id="1996" name="Google Shape;1996;p82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82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아이디찾기</a:t>
              </a:r>
              <a:endParaRPr/>
            </a:p>
          </p:txBody>
        </p:sp>
      </p:grpSp>
      <p:grpSp>
        <p:nvGrpSpPr>
          <p:cNvPr id="1998" name="Google Shape;1998;p82"/>
          <p:cNvGrpSpPr/>
          <p:nvPr/>
        </p:nvGrpSpPr>
        <p:grpSpPr>
          <a:xfrm>
            <a:off x="6585777" y="4146155"/>
            <a:ext cx="991981" cy="247651"/>
            <a:chOff x="0" y="0"/>
            <a:chExt cx="991979" cy="247650"/>
          </a:xfrm>
        </p:grpSpPr>
        <p:sp>
          <p:nvSpPr>
            <p:cNvPr id="1999" name="Google Shape;1999;p82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82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비밀번호찾기</a:t>
              </a:r>
              <a:endParaRPr/>
            </a:p>
          </p:txBody>
        </p:sp>
      </p:grpSp>
      <p:pic>
        <p:nvPicPr>
          <p:cNvPr id="2001" name="Google Shape;2001;p82" descr="그림 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2346" y="3107705"/>
            <a:ext cx="819151" cy="85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82" descr="그림 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90779" y="3084146"/>
            <a:ext cx="1028701" cy="94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82" descr="그림 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28694" y="3112721"/>
            <a:ext cx="895351" cy="9144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4" name="Google Shape;2004;p82"/>
          <p:cNvGrpSpPr/>
          <p:nvPr/>
        </p:nvGrpSpPr>
        <p:grpSpPr>
          <a:xfrm>
            <a:off x="4421349" y="2867783"/>
            <a:ext cx="271606" cy="370841"/>
            <a:chOff x="0" y="0"/>
            <a:chExt cx="271604" cy="370840"/>
          </a:xfrm>
        </p:grpSpPr>
        <p:sp>
          <p:nvSpPr>
            <p:cNvPr id="2005" name="Google Shape;2005;p82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82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pic>
        <p:nvPicPr>
          <p:cNvPr id="2007" name="Google Shape;2007;p82" descr="그림 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04641" y="4700797"/>
            <a:ext cx="2080493" cy="3665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8" name="Google Shape;2008;p82"/>
          <p:cNvGrpSpPr/>
          <p:nvPr/>
        </p:nvGrpSpPr>
        <p:grpSpPr>
          <a:xfrm>
            <a:off x="1068839" y="4544725"/>
            <a:ext cx="271606" cy="370841"/>
            <a:chOff x="0" y="0"/>
            <a:chExt cx="271604" cy="370840"/>
          </a:xfrm>
        </p:grpSpPr>
        <p:sp>
          <p:nvSpPr>
            <p:cNvPr id="2009" name="Google Shape;2009;p82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82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5" name="Google Shape;2015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62231"/>
            <a:ext cx="12192000" cy="4733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6" name="Google Shape;2016;p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179" y="2709334"/>
            <a:ext cx="2418077" cy="717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7" name="Google Shape;2017;p8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385716"/>
            <a:ext cx="5551581" cy="2131148"/>
          </a:xfrm>
          <a:prstGeom prst="rect">
            <a:avLst/>
          </a:prstGeom>
          <a:noFill/>
          <a:ln>
            <a:noFill/>
          </a:ln>
        </p:spPr>
      </p:pic>
      <p:sp>
        <p:nvSpPr>
          <p:cNvPr id="2018" name="Google Shape;2018;p83"/>
          <p:cNvSpPr/>
          <p:nvPr/>
        </p:nvSpPr>
        <p:spPr>
          <a:xfrm rot="2124478">
            <a:off x="1394232" y="3793233"/>
            <a:ext cx="470780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9" name="Google Shape;2019;p8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10243" y="524583"/>
            <a:ext cx="1991976" cy="220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0" name="Google Shape;2020;p8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94199" y="4071089"/>
            <a:ext cx="5210175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8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94199" y="5201782"/>
            <a:ext cx="4191000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2" name="Google Shape;2022;p83"/>
          <p:cNvSpPr/>
          <p:nvPr/>
        </p:nvSpPr>
        <p:spPr>
          <a:xfrm rot="10800000">
            <a:off x="4208351" y="4597942"/>
            <a:ext cx="470780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3" name="Google Shape;2023;p83"/>
          <p:cNvSpPr/>
          <p:nvPr/>
        </p:nvSpPr>
        <p:spPr>
          <a:xfrm>
            <a:off x="4840581" y="4071089"/>
            <a:ext cx="5345270" cy="220033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28" name="Google Shape;2028;p84"/>
          <p:cNvGraphicFramePr/>
          <p:nvPr/>
        </p:nvGraphicFramePr>
        <p:xfrm>
          <a:off x="131601" y="115758"/>
          <a:ext cx="3313750" cy="10058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6568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화면코드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User_a_ys_login</a:t>
                      </a:r>
                      <a:endParaRPr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rgbClr val="0070C0"/>
                          </a:solidFill>
                        </a:rPr>
                        <a:t>로그인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029" name="Google Shape;2029;p84"/>
          <p:cNvGraphicFramePr/>
          <p:nvPr/>
        </p:nvGraphicFramePr>
        <p:xfrm>
          <a:off x="9309045" y="197402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 번호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30" name="Google Shape;2030;p84"/>
          <p:cNvGraphicFramePr/>
          <p:nvPr/>
        </p:nvGraphicFramePr>
        <p:xfrm>
          <a:off x="6200085" y="197402"/>
          <a:ext cx="2815500" cy="3657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31" name="Google Shape;2031;p84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42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#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기능명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2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3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4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5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32" name="Google Shape;2032;p84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3" name="Google Shape;2033;p84"/>
          <p:cNvSpPr txBox="1"/>
          <p:nvPr/>
        </p:nvSpPr>
        <p:spPr>
          <a:xfrm>
            <a:off x="3022540" y="2522467"/>
            <a:ext cx="1384276" cy="358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로그인</a:t>
            </a:r>
            <a:endParaRPr/>
          </a:p>
        </p:txBody>
      </p:sp>
      <p:grpSp>
        <p:nvGrpSpPr>
          <p:cNvPr id="2034" name="Google Shape;2034;p84"/>
          <p:cNvGrpSpPr/>
          <p:nvPr/>
        </p:nvGrpSpPr>
        <p:grpSpPr>
          <a:xfrm>
            <a:off x="3039889" y="3103995"/>
            <a:ext cx="769852" cy="358954"/>
            <a:chOff x="-1" y="0"/>
            <a:chExt cx="769850" cy="358952"/>
          </a:xfrm>
        </p:grpSpPr>
        <p:sp>
          <p:nvSpPr>
            <p:cNvPr id="2035" name="Google Shape;2035;p84"/>
            <p:cNvSpPr/>
            <p:nvPr/>
          </p:nvSpPr>
          <p:spPr>
            <a:xfrm>
              <a:off x="-1" y="0"/>
              <a:ext cx="769850" cy="35895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84"/>
            <p:cNvSpPr txBox="1"/>
            <p:nvPr/>
          </p:nvSpPr>
          <p:spPr>
            <a:xfrm>
              <a:off x="45719" y="57556"/>
              <a:ext cx="67841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</a:t>
              </a:r>
              <a:endParaRPr/>
            </a:p>
          </p:txBody>
        </p:sp>
      </p:grpSp>
      <p:grpSp>
        <p:nvGrpSpPr>
          <p:cNvPr id="2037" name="Google Shape;2037;p84"/>
          <p:cNvGrpSpPr/>
          <p:nvPr/>
        </p:nvGrpSpPr>
        <p:grpSpPr>
          <a:xfrm>
            <a:off x="3039889" y="3734201"/>
            <a:ext cx="769852" cy="358954"/>
            <a:chOff x="-1" y="0"/>
            <a:chExt cx="769850" cy="358952"/>
          </a:xfrm>
        </p:grpSpPr>
        <p:sp>
          <p:nvSpPr>
            <p:cNvPr id="2038" name="Google Shape;2038;p84"/>
            <p:cNvSpPr/>
            <p:nvPr/>
          </p:nvSpPr>
          <p:spPr>
            <a:xfrm>
              <a:off x="-1" y="0"/>
              <a:ext cx="769850" cy="35895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84"/>
            <p:cNvSpPr txBox="1"/>
            <p:nvPr/>
          </p:nvSpPr>
          <p:spPr>
            <a:xfrm>
              <a:off x="45719" y="57556"/>
              <a:ext cx="67841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비밀번호</a:t>
              </a:r>
              <a:endParaRPr/>
            </a:p>
          </p:txBody>
        </p:sp>
      </p:grpSp>
      <p:sp>
        <p:nvSpPr>
          <p:cNvPr id="2040" name="Google Shape;2040;p84"/>
          <p:cNvSpPr/>
          <p:nvPr/>
        </p:nvSpPr>
        <p:spPr>
          <a:xfrm>
            <a:off x="4049505" y="3103995"/>
            <a:ext cx="1362699" cy="358953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1" name="Google Shape;2041;p84"/>
          <p:cNvSpPr/>
          <p:nvPr/>
        </p:nvSpPr>
        <p:spPr>
          <a:xfrm>
            <a:off x="4049505" y="3734201"/>
            <a:ext cx="1362699" cy="358953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42" name="Google Shape;2042;p84"/>
          <p:cNvGrpSpPr/>
          <p:nvPr/>
        </p:nvGrpSpPr>
        <p:grpSpPr>
          <a:xfrm>
            <a:off x="3847571" y="4268535"/>
            <a:ext cx="769851" cy="358954"/>
            <a:chOff x="-1" y="0"/>
            <a:chExt cx="769850" cy="358952"/>
          </a:xfrm>
        </p:grpSpPr>
        <p:sp>
          <p:nvSpPr>
            <p:cNvPr id="2043" name="Google Shape;2043;p84"/>
            <p:cNvSpPr/>
            <p:nvPr/>
          </p:nvSpPr>
          <p:spPr>
            <a:xfrm>
              <a:off x="-1" y="0"/>
              <a:ext cx="769850" cy="35895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84"/>
            <p:cNvSpPr txBox="1"/>
            <p:nvPr/>
          </p:nvSpPr>
          <p:spPr>
            <a:xfrm>
              <a:off x="45719" y="57556"/>
              <a:ext cx="67841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로그인</a:t>
              </a:r>
              <a:endParaRPr/>
            </a:p>
          </p:txBody>
        </p:sp>
      </p:grpSp>
      <p:grpSp>
        <p:nvGrpSpPr>
          <p:cNvPr id="2045" name="Google Shape;2045;p84"/>
          <p:cNvGrpSpPr/>
          <p:nvPr/>
        </p:nvGrpSpPr>
        <p:grpSpPr>
          <a:xfrm>
            <a:off x="2675477" y="5884421"/>
            <a:ext cx="769851" cy="247651"/>
            <a:chOff x="-1" y="0"/>
            <a:chExt cx="769850" cy="247650"/>
          </a:xfrm>
        </p:grpSpPr>
        <p:sp>
          <p:nvSpPr>
            <p:cNvPr id="2046" name="Google Shape;2046;p84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84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회원가입</a:t>
              </a:r>
              <a:endParaRPr/>
            </a:p>
          </p:txBody>
        </p:sp>
      </p:grpSp>
      <p:sp>
        <p:nvSpPr>
          <p:cNvPr id="2048" name="Google Shape;2048;p84"/>
          <p:cNvSpPr/>
          <p:nvPr/>
        </p:nvSpPr>
        <p:spPr>
          <a:xfrm>
            <a:off x="2571182" y="1372692"/>
            <a:ext cx="3241143" cy="5091482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49" name="Google Shape;2049;p84"/>
          <p:cNvGrpSpPr/>
          <p:nvPr/>
        </p:nvGrpSpPr>
        <p:grpSpPr>
          <a:xfrm>
            <a:off x="3648403" y="5884421"/>
            <a:ext cx="852627" cy="247651"/>
            <a:chOff x="-1" y="0"/>
            <a:chExt cx="852626" cy="247650"/>
          </a:xfrm>
        </p:grpSpPr>
        <p:sp>
          <p:nvSpPr>
            <p:cNvPr id="2050" name="Google Shape;2050;p84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84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아이디찾기</a:t>
              </a:r>
              <a:endParaRPr/>
            </a:p>
          </p:txBody>
        </p:sp>
      </p:grpSp>
      <p:grpSp>
        <p:nvGrpSpPr>
          <p:cNvPr id="2052" name="Google Shape;2052;p84"/>
          <p:cNvGrpSpPr/>
          <p:nvPr/>
        </p:nvGrpSpPr>
        <p:grpSpPr>
          <a:xfrm>
            <a:off x="4704105" y="5884421"/>
            <a:ext cx="991981" cy="247651"/>
            <a:chOff x="0" y="0"/>
            <a:chExt cx="991979" cy="247650"/>
          </a:xfrm>
        </p:grpSpPr>
        <p:sp>
          <p:nvSpPr>
            <p:cNvPr id="2053" name="Google Shape;2053;p84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84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비밀번호찾기</a:t>
              </a:r>
              <a:endParaRPr/>
            </a:p>
          </p:txBody>
        </p:sp>
      </p:grpSp>
      <p:pic>
        <p:nvPicPr>
          <p:cNvPr id="2055" name="Google Shape;2055;p84" descr="그림 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1557" y="4769017"/>
            <a:ext cx="3081877" cy="54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Google Shape;2060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00068" y="0"/>
            <a:ext cx="339186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1" name="Google Shape;2061;p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7449" y="3429000"/>
            <a:ext cx="2838450" cy="27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2" name="Google Shape;2062;p85"/>
          <p:cNvSpPr/>
          <p:nvPr/>
        </p:nvSpPr>
        <p:spPr>
          <a:xfrm>
            <a:off x="3662593" y="4689526"/>
            <a:ext cx="1190064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3" name="Google Shape;2063;p8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31498" y="991872"/>
            <a:ext cx="2771775" cy="427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4" name="Google Shape;2064;p85"/>
          <p:cNvSpPr/>
          <p:nvPr/>
        </p:nvSpPr>
        <p:spPr>
          <a:xfrm rot="10800000">
            <a:off x="7141434" y="3130234"/>
            <a:ext cx="1190064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9" name="Google Shape;2069;p86"/>
          <p:cNvGraphicFramePr/>
          <p:nvPr/>
        </p:nvGraphicFramePr>
        <p:xfrm>
          <a:off x="131601" y="115758"/>
          <a:ext cx="3313750" cy="10058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6568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화면코드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User_w_ys_serachId</a:t>
                      </a:r>
                      <a:endParaRPr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rgbClr val="0070C0"/>
                          </a:solidFill>
                        </a:rPr>
                        <a:t>아이디찾기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070" name="Google Shape;2070;p86"/>
          <p:cNvGraphicFramePr/>
          <p:nvPr/>
        </p:nvGraphicFramePr>
        <p:xfrm>
          <a:off x="9309045" y="197402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 번호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71" name="Google Shape;2071;p86"/>
          <p:cNvGraphicFramePr/>
          <p:nvPr/>
        </p:nvGraphicFramePr>
        <p:xfrm>
          <a:off x="6200085" y="197402"/>
          <a:ext cx="2815500" cy="3657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72" name="Google Shape;2072;p86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42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#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기능명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버튼 클릭시 이메일,핸드폰번호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중 선택하여 인증 방식 선택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2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3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4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5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73" name="Google Shape;2073;p86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4" name="Google Shape;2074;p86"/>
          <p:cNvSpPr txBox="1"/>
          <p:nvPr/>
        </p:nvSpPr>
        <p:spPr>
          <a:xfrm>
            <a:off x="1139419" y="2567738"/>
            <a:ext cx="1384276" cy="386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아이디 찾기</a:t>
            </a:r>
            <a:endParaRPr/>
          </a:p>
        </p:txBody>
      </p:sp>
      <p:grpSp>
        <p:nvGrpSpPr>
          <p:cNvPr id="2075" name="Google Shape;2075;p86"/>
          <p:cNvGrpSpPr/>
          <p:nvPr/>
        </p:nvGrpSpPr>
        <p:grpSpPr>
          <a:xfrm>
            <a:off x="633743" y="3266954"/>
            <a:ext cx="986647" cy="247651"/>
            <a:chOff x="-1" y="0"/>
            <a:chExt cx="986646" cy="247650"/>
          </a:xfrm>
        </p:grpSpPr>
        <p:sp>
          <p:nvSpPr>
            <p:cNvPr id="2076" name="Google Shape;2076;p86"/>
            <p:cNvSpPr/>
            <p:nvPr/>
          </p:nvSpPr>
          <p:spPr>
            <a:xfrm>
              <a:off x="-1" y="0"/>
              <a:ext cx="986646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86"/>
            <p:cNvSpPr txBox="1"/>
            <p:nvPr/>
          </p:nvSpPr>
          <p:spPr>
            <a:xfrm>
              <a:off x="45719" y="1904"/>
              <a:ext cx="895206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이름</a:t>
              </a:r>
              <a:endParaRPr/>
            </a:p>
          </p:txBody>
        </p:sp>
      </p:grpSp>
      <p:grpSp>
        <p:nvGrpSpPr>
          <p:cNvPr id="2078" name="Google Shape;2078;p86"/>
          <p:cNvGrpSpPr/>
          <p:nvPr/>
        </p:nvGrpSpPr>
        <p:grpSpPr>
          <a:xfrm>
            <a:off x="633743" y="3779470"/>
            <a:ext cx="992174" cy="247651"/>
            <a:chOff x="0" y="0"/>
            <a:chExt cx="992172" cy="247650"/>
          </a:xfrm>
        </p:grpSpPr>
        <p:sp>
          <p:nvSpPr>
            <p:cNvPr id="2079" name="Google Shape;2079;p86"/>
            <p:cNvSpPr/>
            <p:nvPr/>
          </p:nvSpPr>
          <p:spPr>
            <a:xfrm>
              <a:off x="0" y="0"/>
              <a:ext cx="992172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86"/>
            <p:cNvSpPr txBox="1"/>
            <p:nvPr/>
          </p:nvSpPr>
          <p:spPr>
            <a:xfrm>
              <a:off x="45720" y="1904"/>
              <a:ext cx="900732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핸드폰번호</a:t>
              </a:r>
              <a:endParaRPr/>
            </a:p>
          </p:txBody>
        </p:sp>
      </p:grpSp>
      <p:sp>
        <p:nvSpPr>
          <p:cNvPr id="2081" name="Google Shape;2081;p86"/>
          <p:cNvSpPr/>
          <p:nvPr/>
        </p:nvSpPr>
        <p:spPr>
          <a:xfrm>
            <a:off x="1717212" y="3266954"/>
            <a:ext cx="1362699" cy="247651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86"/>
          <p:cNvSpPr/>
          <p:nvPr/>
        </p:nvSpPr>
        <p:spPr>
          <a:xfrm>
            <a:off x="1713722" y="3779470"/>
            <a:ext cx="1362699" cy="247651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83" name="Google Shape;2083;p86"/>
          <p:cNvGrpSpPr/>
          <p:nvPr/>
        </p:nvGrpSpPr>
        <p:grpSpPr>
          <a:xfrm>
            <a:off x="1982557" y="4774284"/>
            <a:ext cx="885918" cy="247651"/>
            <a:chOff x="0" y="0"/>
            <a:chExt cx="885916" cy="247650"/>
          </a:xfrm>
        </p:grpSpPr>
        <p:sp>
          <p:nvSpPr>
            <p:cNvPr id="2084" name="Google Shape;2084;p86"/>
            <p:cNvSpPr/>
            <p:nvPr/>
          </p:nvSpPr>
          <p:spPr>
            <a:xfrm>
              <a:off x="0" y="0"/>
              <a:ext cx="885916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86"/>
            <p:cNvSpPr txBox="1"/>
            <p:nvPr/>
          </p:nvSpPr>
          <p:spPr>
            <a:xfrm>
              <a:off x="45720" y="1904"/>
              <a:ext cx="794476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아이디찾기</a:t>
              </a:r>
              <a:endParaRPr/>
            </a:p>
          </p:txBody>
        </p:sp>
      </p:grpSp>
      <p:grpSp>
        <p:nvGrpSpPr>
          <p:cNvPr id="2086" name="Google Shape;2086;p86"/>
          <p:cNvGrpSpPr/>
          <p:nvPr/>
        </p:nvGrpSpPr>
        <p:grpSpPr>
          <a:xfrm>
            <a:off x="4557149" y="4146155"/>
            <a:ext cx="769851" cy="247651"/>
            <a:chOff x="-1" y="0"/>
            <a:chExt cx="769850" cy="247650"/>
          </a:xfrm>
        </p:grpSpPr>
        <p:sp>
          <p:nvSpPr>
            <p:cNvPr id="2087" name="Google Shape;2087;p86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86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회원가입</a:t>
              </a:r>
              <a:endParaRPr/>
            </a:p>
          </p:txBody>
        </p:sp>
      </p:grpSp>
      <p:sp>
        <p:nvSpPr>
          <p:cNvPr id="2089" name="Google Shape;2089;p86"/>
          <p:cNvSpPr/>
          <p:nvPr/>
        </p:nvSpPr>
        <p:spPr>
          <a:xfrm>
            <a:off x="552261" y="1997382"/>
            <a:ext cx="7327177" cy="3512745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90" name="Google Shape;2090;p86"/>
          <p:cNvCxnSpPr/>
          <p:nvPr/>
        </p:nvCxnSpPr>
        <p:spPr>
          <a:xfrm flipH="1">
            <a:off x="4182700" y="1997382"/>
            <a:ext cx="33149" cy="351274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grpSp>
        <p:nvGrpSpPr>
          <p:cNvPr id="2091" name="Google Shape;2091;p86"/>
          <p:cNvGrpSpPr/>
          <p:nvPr/>
        </p:nvGrpSpPr>
        <p:grpSpPr>
          <a:xfrm>
            <a:off x="5530076" y="4146155"/>
            <a:ext cx="852627" cy="247651"/>
            <a:chOff x="-1" y="0"/>
            <a:chExt cx="852626" cy="247650"/>
          </a:xfrm>
        </p:grpSpPr>
        <p:sp>
          <p:nvSpPr>
            <p:cNvPr id="2092" name="Google Shape;2092;p86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86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아이디찾기</a:t>
              </a:r>
              <a:endParaRPr/>
            </a:p>
          </p:txBody>
        </p:sp>
      </p:grpSp>
      <p:grpSp>
        <p:nvGrpSpPr>
          <p:cNvPr id="2094" name="Google Shape;2094;p86"/>
          <p:cNvGrpSpPr/>
          <p:nvPr/>
        </p:nvGrpSpPr>
        <p:grpSpPr>
          <a:xfrm>
            <a:off x="6585777" y="4146155"/>
            <a:ext cx="991981" cy="247651"/>
            <a:chOff x="0" y="0"/>
            <a:chExt cx="991979" cy="247650"/>
          </a:xfrm>
        </p:grpSpPr>
        <p:sp>
          <p:nvSpPr>
            <p:cNvPr id="2095" name="Google Shape;2095;p86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86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비밀번호찾기</a:t>
              </a:r>
              <a:endParaRPr/>
            </a:p>
          </p:txBody>
        </p:sp>
      </p:grpSp>
      <p:pic>
        <p:nvPicPr>
          <p:cNvPr id="2097" name="Google Shape;2097;p86" descr="그림 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2346" y="3107705"/>
            <a:ext cx="819151" cy="85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8" name="Google Shape;2098;p86" descr="그림 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90779" y="3084146"/>
            <a:ext cx="1028701" cy="94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9" name="Google Shape;2099;p86" descr="그림 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28694" y="3112721"/>
            <a:ext cx="895351" cy="9144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0" name="Google Shape;2100;p86"/>
          <p:cNvGrpSpPr/>
          <p:nvPr/>
        </p:nvGrpSpPr>
        <p:grpSpPr>
          <a:xfrm>
            <a:off x="1590195" y="3492866"/>
            <a:ext cx="271606" cy="370841"/>
            <a:chOff x="0" y="0"/>
            <a:chExt cx="271604" cy="370840"/>
          </a:xfrm>
        </p:grpSpPr>
        <p:sp>
          <p:nvSpPr>
            <p:cNvPr id="2101" name="Google Shape;2101;p86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86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grpSp>
        <p:nvGrpSpPr>
          <p:cNvPr id="2103" name="Google Shape;2103;p86"/>
          <p:cNvGrpSpPr/>
          <p:nvPr/>
        </p:nvGrpSpPr>
        <p:grpSpPr>
          <a:xfrm>
            <a:off x="3079792" y="3779470"/>
            <a:ext cx="1039537" cy="247651"/>
            <a:chOff x="0" y="0"/>
            <a:chExt cx="1039535" cy="247650"/>
          </a:xfrm>
        </p:grpSpPr>
        <p:sp>
          <p:nvSpPr>
            <p:cNvPr id="2104" name="Google Shape;2104;p86"/>
            <p:cNvSpPr/>
            <p:nvPr/>
          </p:nvSpPr>
          <p:spPr>
            <a:xfrm>
              <a:off x="0" y="0"/>
              <a:ext cx="1039535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86"/>
            <p:cNvSpPr txBox="1"/>
            <p:nvPr/>
          </p:nvSpPr>
          <p:spPr>
            <a:xfrm>
              <a:off x="45720" y="1904"/>
              <a:ext cx="948095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인증번호발송</a:t>
              </a:r>
              <a:endParaRPr/>
            </a:p>
          </p:txBody>
        </p:sp>
      </p:grpSp>
      <p:grpSp>
        <p:nvGrpSpPr>
          <p:cNvPr id="2106" name="Google Shape;2106;p86"/>
          <p:cNvGrpSpPr/>
          <p:nvPr/>
        </p:nvGrpSpPr>
        <p:grpSpPr>
          <a:xfrm>
            <a:off x="633743" y="4177621"/>
            <a:ext cx="992174" cy="396241"/>
            <a:chOff x="0" y="0"/>
            <a:chExt cx="992172" cy="396240"/>
          </a:xfrm>
        </p:grpSpPr>
        <p:sp>
          <p:nvSpPr>
            <p:cNvPr id="2107" name="Google Shape;2107;p86"/>
            <p:cNvSpPr/>
            <p:nvPr/>
          </p:nvSpPr>
          <p:spPr>
            <a:xfrm>
              <a:off x="0" y="29020"/>
              <a:ext cx="992172" cy="33820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86"/>
            <p:cNvSpPr txBox="1"/>
            <p:nvPr/>
          </p:nvSpPr>
          <p:spPr>
            <a:xfrm>
              <a:off x="45719" y="0"/>
              <a:ext cx="900733" cy="396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인증번호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입력</a:t>
              </a:r>
              <a:endParaRPr/>
            </a:p>
          </p:txBody>
        </p:sp>
      </p:grpSp>
      <p:sp>
        <p:nvSpPr>
          <p:cNvPr id="2109" name="Google Shape;2109;p86"/>
          <p:cNvSpPr/>
          <p:nvPr/>
        </p:nvSpPr>
        <p:spPr>
          <a:xfrm>
            <a:off x="1713722" y="4242853"/>
            <a:ext cx="1362699" cy="247651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0" name="Google Shape;2110;p86"/>
          <p:cNvSpPr/>
          <p:nvPr/>
        </p:nvSpPr>
        <p:spPr>
          <a:xfrm rot="10800000">
            <a:off x="1461335" y="3842287"/>
            <a:ext cx="146151" cy="118749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8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endParaRPr/>
          </a:p>
        </p:txBody>
      </p:sp>
      <p:sp>
        <p:nvSpPr>
          <p:cNvPr id="2116" name="Google Shape;2116;p87"/>
          <p:cNvSpPr txBox="1">
            <a:spLocks noGrp="1"/>
          </p:cNvSpPr>
          <p:nvPr>
            <p:ph type="body"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117" name="Google Shape;2117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5228"/>
            <a:ext cx="12192000" cy="6647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8" name="Google Shape;2118;p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9132" y="1446879"/>
            <a:ext cx="2327731" cy="1007411"/>
          </a:xfrm>
          <a:prstGeom prst="rect">
            <a:avLst/>
          </a:prstGeom>
          <a:noFill/>
          <a:ln>
            <a:noFill/>
          </a:ln>
        </p:spPr>
      </p:pic>
      <p:sp>
        <p:nvSpPr>
          <p:cNvPr id="2119" name="Google Shape;2119;p87"/>
          <p:cNvSpPr/>
          <p:nvPr/>
        </p:nvSpPr>
        <p:spPr>
          <a:xfrm rot="5400000">
            <a:off x="1774477" y="2381166"/>
            <a:ext cx="470780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0" name="Google Shape;2120;p8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45053" y="3671746"/>
            <a:ext cx="5200650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1" name="Google Shape;2121;p87"/>
          <p:cNvSpPr/>
          <p:nvPr/>
        </p:nvSpPr>
        <p:spPr>
          <a:xfrm rot="10800000">
            <a:off x="4185129" y="3863735"/>
            <a:ext cx="470780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2" name="Google Shape;2122;p8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45053" y="4684225"/>
            <a:ext cx="2390775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3" name="Google Shape;2123;p87"/>
          <p:cNvSpPr/>
          <p:nvPr/>
        </p:nvSpPr>
        <p:spPr>
          <a:xfrm>
            <a:off x="4704194" y="3532933"/>
            <a:ext cx="5345270" cy="189009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8" name="Google Shape;2128;p88"/>
          <p:cNvGraphicFramePr/>
          <p:nvPr/>
        </p:nvGraphicFramePr>
        <p:xfrm>
          <a:off x="131601" y="115758"/>
          <a:ext cx="3313750" cy="10058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6568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화면코드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User_w_ys_serachpass</a:t>
                      </a:r>
                      <a:endParaRPr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rgbClr val="0070C0"/>
                          </a:solidFill>
                        </a:rPr>
                        <a:t>비밀번호 찾기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29" name="Google Shape;2129;p88"/>
          <p:cNvGraphicFramePr/>
          <p:nvPr/>
        </p:nvGraphicFramePr>
        <p:xfrm>
          <a:off x="9309045" y="197402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 번호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30" name="Google Shape;2130;p88"/>
          <p:cNvGraphicFramePr/>
          <p:nvPr/>
        </p:nvGraphicFramePr>
        <p:xfrm>
          <a:off x="6200085" y="197402"/>
          <a:ext cx="2815500" cy="3657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31" name="Google Shape;2131;p88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42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#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기능명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2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3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4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5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32" name="Google Shape;2132;p88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3" name="Google Shape;2133;p88"/>
          <p:cNvSpPr txBox="1"/>
          <p:nvPr/>
        </p:nvSpPr>
        <p:spPr>
          <a:xfrm>
            <a:off x="1139419" y="2567738"/>
            <a:ext cx="2028842" cy="386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비밀번호 찾기</a:t>
            </a:r>
            <a:endParaRPr/>
          </a:p>
        </p:txBody>
      </p:sp>
      <p:grpSp>
        <p:nvGrpSpPr>
          <p:cNvPr id="2134" name="Google Shape;2134;p88"/>
          <p:cNvGrpSpPr/>
          <p:nvPr/>
        </p:nvGrpSpPr>
        <p:grpSpPr>
          <a:xfrm>
            <a:off x="633743" y="3429911"/>
            <a:ext cx="986647" cy="247651"/>
            <a:chOff x="-1" y="0"/>
            <a:chExt cx="986646" cy="247650"/>
          </a:xfrm>
        </p:grpSpPr>
        <p:sp>
          <p:nvSpPr>
            <p:cNvPr id="2135" name="Google Shape;2135;p88"/>
            <p:cNvSpPr/>
            <p:nvPr/>
          </p:nvSpPr>
          <p:spPr>
            <a:xfrm>
              <a:off x="-1" y="0"/>
              <a:ext cx="986646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88"/>
            <p:cNvSpPr txBox="1"/>
            <p:nvPr/>
          </p:nvSpPr>
          <p:spPr>
            <a:xfrm>
              <a:off x="45719" y="1904"/>
              <a:ext cx="895206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</a:t>
              </a:r>
              <a:endParaRPr/>
            </a:p>
          </p:txBody>
        </p:sp>
      </p:grpSp>
      <p:grpSp>
        <p:nvGrpSpPr>
          <p:cNvPr id="2137" name="Google Shape;2137;p88"/>
          <p:cNvGrpSpPr/>
          <p:nvPr/>
        </p:nvGrpSpPr>
        <p:grpSpPr>
          <a:xfrm>
            <a:off x="633743" y="3779470"/>
            <a:ext cx="992174" cy="247651"/>
            <a:chOff x="0" y="0"/>
            <a:chExt cx="992172" cy="247650"/>
          </a:xfrm>
        </p:grpSpPr>
        <p:sp>
          <p:nvSpPr>
            <p:cNvPr id="2138" name="Google Shape;2138;p88"/>
            <p:cNvSpPr/>
            <p:nvPr/>
          </p:nvSpPr>
          <p:spPr>
            <a:xfrm>
              <a:off x="0" y="0"/>
              <a:ext cx="992172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88"/>
            <p:cNvSpPr txBox="1"/>
            <p:nvPr/>
          </p:nvSpPr>
          <p:spPr>
            <a:xfrm>
              <a:off x="45720" y="1904"/>
              <a:ext cx="900732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핸드폰번호</a:t>
              </a:r>
              <a:endParaRPr/>
            </a:p>
          </p:txBody>
        </p:sp>
      </p:grpSp>
      <p:sp>
        <p:nvSpPr>
          <p:cNvPr id="2140" name="Google Shape;2140;p88"/>
          <p:cNvSpPr/>
          <p:nvPr/>
        </p:nvSpPr>
        <p:spPr>
          <a:xfrm>
            <a:off x="1717212" y="3429911"/>
            <a:ext cx="1362699" cy="247651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1" name="Google Shape;2141;p88"/>
          <p:cNvSpPr/>
          <p:nvPr/>
        </p:nvSpPr>
        <p:spPr>
          <a:xfrm>
            <a:off x="1713722" y="3779470"/>
            <a:ext cx="1362699" cy="247651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42" name="Google Shape;2142;p88"/>
          <p:cNvGrpSpPr/>
          <p:nvPr/>
        </p:nvGrpSpPr>
        <p:grpSpPr>
          <a:xfrm>
            <a:off x="1982557" y="4774284"/>
            <a:ext cx="977927" cy="247651"/>
            <a:chOff x="0" y="0"/>
            <a:chExt cx="977925" cy="247650"/>
          </a:xfrm>
        </p:grpSpPr>
        <p:sp>
          <p:nvSpPr>
            <p:cNvPr id="2143" name="Google Shape;2143;p88"/>
            <p:cNvSpPr/>
            <p:nvPr/>
          </p:nvSpPr>
          <p:spPr>
            <a:xfrm>
              <a:off x="0" y="0"/>
              <a:ext cx="977925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88"/>
            <p:cNvSpPr txBox="1"/>
            <p:nvPr/>
          </p:nvSpPr>
          <p:spPr>
            <a:xfrm>
              <a:off x="45719" y="1904"/>
              <a:ext cx="886487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비밀번호찾기</a:t>
              </a:r>
              <a:endParaRPr/>
            </a:p>
          </p:txBody>
        </p:sp>
      </p:grpSp>
      <p:grpSp>
        <p:nvGrpSpPr>
          <p:cNvPr id="2145" name="Google Shape;2145;p88"/>
          <p:cNvGrpSpPr/>
          <p:nvPr/>
        </p:nvGrpSpPr>
        <p:grpSpPr>
          <a:xfrm>
            <a:off x="4557149" y="4146155"/>
            <a:ext cx="769851" cy="247651"/>
            <a:chOff x="-1" y="0"/>
            <a:chExt cx="769850" cy="247650"/>
          </a:xfrm>
        </p:grpSpPr>
        <p:sp>
          <p:nvSpPr>
            <p:cNvPr id="2146" name="Google Shape;2146;p88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88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회원가입</a:t>
              </a:r>
              <a:endParaRPr/>
            </a:p>
          </p:txBody>
        </p:sp>
      </p:grpSp>
      <p:sp>
        <p:nvSpPr>
          <p:cNvPr id="2148" name="Google Shape;2148;p88"/>
          <p:cNvSpPr/>
          <p:nvPr/>
        </p:nvSpPr>
        <p:spPr>
          <a:xfrm>
            <a:off x="552261" y="1997382"/>
            <a:ext cx="7327177" cy="3512745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49" name="Google Shape;2149;p88"/>
          <p:cNvCxnSpPr/>
          <p:nvPr/>
        </p:nvCxnSpPr>
        <p:spPr>
          <a:xfrm flipH="1">
            <a:off x="4182700" y="1997382"/>
            <a:ext cx="33149" cy="351274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grpSp>
        <p:nvGrpSpPr>
          <p:cNvPr id="2150" name="Google Shape;2150;p88"/>
          <p:cNvGrpSpPr/>
          <p:nvPr/>
        </p:nvGrpSpPr>
        <p:grpSpPr>
          <a:xfrm>
            <a:off x="5530076" y="4146155"/>
            <a:ext cx="852627" cy="247651"/>
            <a:chOff x="-1" y="0"/>
            <a:chExt cx="852626" cy="247650"/>
          </a:xfrm>
        </p:grpSpPr>
        <p:sp>
          <p:nvSpPr>
            <p:cNvPr id="2151" name="Google Shape;2151;p88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88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아이디찾기</a:t>
              </a:r>
              <a:endParaRPr/>
            </a:p>
          </p:txBody>
        </p:sp>
      </p:grpSp>
      <p:grpSp>
        <p:nvGrpSpPr>
          <p:cNvPr id="2153" name="Google Shape;2153;p88"/>
          <p:cNvGrpSpPr/>
          <p:nvPr/>
        </p:nvGrpSpPr>
        <p:grpSpPr>
          <a:xfrm>
            <a:off x="6585777" y="4146155"/>
            <a:ext cx="991981" cy="247651"/>
            <a:chOff x="0" y="0"/>
            <a:chExt cx="991979" cy="247650"/>
          </a:xfrm>
        </p:grpSpPr>
        <p:sp>
          <p:nvSpPr>
            <p:cNvPr id="2154" name="Google Shape;2154;p88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88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비밀번호찾기</a:t>
              </a:r>
              <a:endParaRPr/>
            </a:p>
          </p:txBody>
        </p:sp>
      </p:grpSp>
      <p:pic>
        <p:nvPicPr>
          <p:cNvPr id="2156" name="Google Shape;2156;p88" descr="그림 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2346" y="3107705"/>
            <a:ext cx="819151" cy="85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7" name="Google Shape;2157;p88" descr="그림 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90779" y="3084146"/>
            <a:ext cx="1028701" cy="94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8" name="Google Shape;2158;p88" descr="그림 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28694" y="3112721"/>
            <a:ext cx="895351" cy="9144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9" name="Google Shape;2159;p88"/>
          <p:cNvGrpSpPr/>
          <p:nvPr/>
        </p:nvGrpSpPr>
        <p:grpSpPr>
          <a:xfrm>
            <a:off x="3079792" y="3779470"/>
            <a:ext cx="1039537" cy="247651"/>
            <a:chOff x="0" y="0"/>
            <a:chExt cx="1039535" cy="247650"/>
          </a:xfrm>
        </p:grpSpPr>
        <p:sp>
          <p:nvSpPr>
            <p:cNvPr id="2160" name="Google Shape;2160;p88"/>
            <p:cNvSpPr/>
            <p:nvPr/>
          </p:nvSpPr>
          <p:spPr>
            <a:xfrm>
              <a:off x="0" y="0"/>
              <a:ext cx="1039535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88"/>
            <p:cNvSpPr txBox="1"/>
            <p:nvPr/>
          </p:nvSpPr>
          <p:spPr>
            <a:xfrm>
              <a:off x="45720" y="1904"/>
              <a:ext cx="948095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인증번호발송</a:t>
              </a:r>
              <a:endParaRPr/>
            </a:p>
          </p:txBody>
        </p:sp>
      </p:grpSp>
      <p:grpSp>
        <p:nvGrpSpPr>
          <p:cNvPr id="2162" name="Google Shape;2162;p88"/>
          <p:cNvGrpSpPr/>
          <p:nvPr/>
        </p:nvGrpSpPr>
        <p:grpSpPr>
          <a:xfrm>
            <a:off x="785586" y="4177621"/>
            <a:ext cx="840332" cy="396241"/>
            <a:chOff x="0" y="0"/>
            <a:chExt cx="840331" cy="396240"/>
          </a:xfrm>
        </p:grpSpPr>
        <p:sp>
          <p:nvSpPr>
            <p:cNvPr id="2163" name="Google Shape;2163;p88"/>
            <p:cNvSpPr/>
            <p:nvPr/>
          </p:nvSpPr>
          <p:spPr>
            <a:xfrm>
              <a:off x="0" y="29020"/>
              <a:ext cx="840331" cy="33820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88"/>
            <p:cNvSpPr txBox="1"/>
            <p:nvPr/>
          </p:nvSpPr>
          <p:spPr>
            <a:xfrm>
              <a:off x="45719" y="0"/>
              <a:ext cx="748892" cy="396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인증번호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입력</a:t>
              </a:r>
              <a:endParaRPr/>
            </a:p>
          </p:txBody>
        </p:sp>
      </p:grpSp>
      <p:sp>
        <p:nvSpPr>
          <p:cNvPr id="2165" name="Google Shape;2165;p88"/>
          <p:cNvSpPr/>
          <p:nvPr/>
        </p:nvSpPr>
        <p:spPr>
          <a:xfrm>
            <a:off x="1713722" y="4242853"/>
            <a:ext cx="1362699" cy="247651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6" name="Google Shape;2166;p88"/>
          <p:cNvSpPr/>
          <p:nvPr/>
        </p:nvSpPr>
        <p:spPr>
          <a:xfrm rot="10800000">
            <a:off x="1461335" y="3842287"/>
            <a:ext cx="146151" cy="118749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67" name="Google Shape;2167;p88"/>
          <p:cNvGrpSpPr/>
          <p:nvPr/>
        </p:nvGrpSpPr>
        <p:grpSpPr>
          <a:xfrm>
            <a:off x="633743" y="3084554"/>
            <a:ext cx="986647" cy="247651"/>
            <a:chOff x="-1" y="0"/>
            <a:chExt cx="986646" cy="247650"/>
          </a:xfrm>
        </p:grpSpPr>
        <p:sp>
          <p:nvSpPr>
            <p:cNvPr id="2168" name="Google Shape;2168;p88"/>
            <p:cNvSpPr/>
            <p:nvPr/>
          </p:nvSpPr>
          <p:spPr>
            <a:xfrm>
              <a:off x="-1" y="0"/>
              <a:ext cx="986646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88"/>
            <p:cNvSpPr txBox="1"/>
            <p:nvPr/>
          </p:nvSpPr>
          <p:spPr>
            <a:xfrm>
              <a:off x="45719" y="1904"/>
              <a:ext cx="895206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이름</a:t>
              </a:r>
              <a:endParaRPr/>
            </a:p>
          </p:txBody>
        </p:sp>
      </p:grpSp>
      <p:sp>
        <p:nvSpPr>
          <p:cNvPr id="2170" name="Google Shape;2170;p88"/>
          <p:cNvSpPr/>
          <p:nvPr/>
        </p:nvSpPr>
        <p:spPr>
          <a:xfrm>
            <a:off x="1717212" y="3084554"/>
            <a:ext cx="1362699" cy="247651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p8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endParaRPr/>
          </a:p>
        </p:txBody>
      </p:sp>
      <p:sp>
        <p:nvSpPr>
          <p:cNvPr id="2176" name="Google Shape;2176;p89"/>
          <p:cNvSpPr txBox="1">
            <a:spLocks noGrp="1"/>
          </p:cNvSpPr>
          <p:nvPr>
            <p:ph type="body"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177" name="Google Shape;2177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8143"/>
            <a:ext cx="12192000" cy="6821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8" name="Google Shape;2178;p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68856" y="3851919"/>
            <a:ext cx="4371975" cy="10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9" name="Google Shape;2179;p89"/>
          <p:cNvSpPr/>
          <p:nvPr/>
        </p:nvSpPr>
        <p:spPr>
          <a:xfrm rot="10800000">
            <a:off x="4297756" y="4071965"/>
            <a:ext cx="470780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0" name="Google Shape;2180;p8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68856" y="5006031"/>
            <a:ext cx="221932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1" name="Google Shape;2181;p89"/>
          <p:cNvSpPr/>
          <p:nvPr/>
        </p:nvSpPr>
        <p:spPr>
          <a:xfrm>
            <a:off x="4952246" y="3851919"/>
            <a:ext cx="5421941" cy="200567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86" name="Google Shape;2186;p90"/>
          <p:cNvGraphicFramePr/>
          <p:nvPr/>
        </p:nvGraphicFramePr>
        <p:xfrm>
          <a:off x="131601" y="115758"/>
          <a:ext cx="3313750" cy="10058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6568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화면코드</a:t>
                      </a:r>
                      <a:endParaRPr sz="15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User_w_ys_mypage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rgbClr val="0070C0"/>
                          </a:solidFill>
                        </a:rPr>
                        <a:t>마이페이지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87" name="Google Shape;2187;p90"/>
          <p:cNvGraphicFramePr/>
          <p:nvPr/>
        </p:nvGraphicFramePr>
        <p:xfrm>
          <a:off x="9309045" y="197402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 번호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88" name="Google Shape;2188;p90"/>
          <p:cNvGraphicFramePr/>
          <p:nvPr/>
        </p:nvGraphicFramePr>
        <p:xfrm>
          <a:off x="6200085" y="197402"/>
          <a:ext cx="2815500" cy="3657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89" name="Google Shape;2189;p90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42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#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기능명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해당 버튼 클릭시 페이지 이동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2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3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4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5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90" name="Google Shape;2190;p90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1" name="Google Shape;2191;p90"/>
          <p:cNvSpPr txBox="1"/>
          <p:nvPr/>
        </p:nvSpPr>
        <p:spPr>
          <a:xfrm>
            <a:off x="3259247" y="1285600"/>
            <a:ext cx="2308636" cy="4565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마이페이지</a:t>
            </a:r>
            <a:endParaRPr/>
          </a:p>
        </p:txBody>
      </p:sp>
      <p:grpSp>
        <p:nvGrpSpPr>
          <p:cNvPr id="2192" name="Google Shape;2192;p90"/>
          <p:cNvGrpSpPr/>
          <p:nvPr/>
        </p:nvGrpSpPr>
        <p:grpSpPr>
          <a:xfrm>
            <a:off x="1394232" y="2218098"/>
            <a:ext cx="2824685" cy="1620572"/>
            <a:chOff x="-1" y="0"/>
            <a:chExt cx="2824683" cy="1620570"/>
          </a:xfrm>
        </p:grpSpPr>
        <p:sp>
          <p:nvSpPr>
            <p:cNvPr id="2193" name="Google Shape;2193;p90"/>
            <p:cNvSpPr/>
            <p:nvPr/>
          </p:nvSpPr>
          <p:spPr>
            <a:xfrm>
              <a:off x="-1" y="0"/>
              <a:ext cx="2824683" cy="1620570"/>
            </a:xfrm>
            <a:prstGeom prst="rect">
              <a:avLst/>
            </a:prstGeom>
            <a:solidFill>
              <a:srgbClr val="EE9842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p90"/>
            <p:cNvSpPr txBox="1"/>
            <p:nvPr/>
          </p:nvSpPr>
          <p:spPr>
            <a:xfrm>
              <a:off x="45719" y="616861"/>
              <a:ext cx="2733243" cy="3868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개인정보 수정</a:t>
              </a:r>
              <a:endParaRPr/>
            </a:p>
          </p:txBody>
        </p:sp>
      </p:grpSp>
      <p:sp>
        <p:nvSpPr>
          <p:cNvPr id="2195" name="Google Shape;2195;p90"/>
          <p:cNvSpPr/>
          <p:nvPr/>
        </p:nvSpPr>
        <p:spPr>
          <a:xfrm>
            <a:off x="4564903" y="2218098"/>
            <a:ext cx="2824682" cy="1620571"/>
          </a:xfrm>
          <a:prstGeom prst="rect">
            <a:avLst/>
          </a:prstGeom>
          <a:solidFill>
            <a:srgbClr val="EE9842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6" name="Google Shape;2196;p90"/>
          <p:cNvSpPr txBox="1"/>
          <p:nvPr/>
        </p:nvSpPr>
        <p:spPr>
          <a:xfrm>
            <a:off x="4610623" y="2727580"/>
            <a:ext cx="2733242" cy="601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내 펀딩 프로젝트 확인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(내가 참여한 펀딩, 관심 펀딩)</a:t>
            </a:r>
            <a:endParaRPr/>
          </a:p>
        </p:txBody>
      </p:sp>
      <p:grpSp>
        <p:nvGrpSpPr>
          <p:cNvPr id="2197" name="Google Shape;2197;p90"/>
          <p:cNvGrpSpPr/>
          <p:nvPr/>
        </p:nvGrpSpPr>
        <p:grpSpPr>
          <a:xfrm>
            <a:off x="1394232" y="4052749"/>
            <a:ext cx="2824685" cy="1620572"/>
            <a:chOff x="-1" y="0"/>
            <a:chExt cx="2824683" cy="1620570"/>
          </a:xfrm>
        </p:grpSpPr>
        <p:sp>
          <p:nvSpPr>
            <p:cNvPr id="2198" name="Google Shape;2198;p90"/>
            <p:cNvSpPr/>
            <p:nvPr/>
          </p:nvSpPr>
          <p:spPr>
            <a:xfrm>
              <a:off x="-1" y="0"/>
              <a:ext cx="2824683" cy="1620570"/>
            </a:xfrm>
            <a:prstGeom prst="rect">
              <a:avLst/>
            </a:prstGeom>
            <a:solidFill>
              <a:srgbClr val="EE9842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90"/>
            <p:cNvSpPr txBox="1"/>
            <p:nvPr/>
          </p:nvSpPr>
          <p:spPr>
            <a:xfrm>
              <a:off x="45719" y="616861"/>
              <a:ext cx="2733243" cy="3868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예치금 관리</a:t>
              </a:r>
              <a:endParaRPr/>
            </a:p>
          </p:txBody>
        </p:sp>
      </p:grpSp>
      <p:grpSp>
        <p:nvGrpSpPr>
          <p:cNvPr id="2200" name="Google Shape;2200;p90"/>
          <p:cNvGrpSpPr/>
          <p:nvPr/>
        </p:nvGrpSpPr>
        <p:grpSpPr>
          <a:xfrm>
            <a:off x="4564902" y="4052749"/>
            <a:ext cx="2824684" cy="1620572"/>
            <a:chOff x="-1" y="0"/>
            <a:chExt cx="2824683" cy="1620570"/>
          </a:xfrm>
        </p:grpSpPr>
        <p:sp>
          <p:nvSpPr>
            <p:cNvPr id="2201" name="Google Shape;2201;p90"/>
            <p:cNvSpPr/>
            <p:nvPr/>
          </p:nvSpPr>
          <p:spPr>
            <a:xfrm>
              <a:off x="-1" y="0"/>
              <a:ext cx="2824683" cy="1620570"/>
            </a:xfrm>
            <a:prstGeom prst="rect">
              <a:avLst/>
            </a:prstGeom>
            <a:solidFill>
              <a:srgbClr val="EE9842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90"/>
            <p:cNvSpPr txBox="1"/>
            <p:nvPr/>
          </p:nvSpPr>
          <p:spPr>
            <a:xfrm>
              <a:off x="45719" y="616861"/>
              <a:ext cx="2733243" cy="3868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제작 프로젝트 관리</a:t>
              </a:r>
              <a:endParaRPr/>
            </a:p>
          </p:txBody>
        </p:sp>
      </p:grpSp>
      <p:grpSp>
        <p:nvGrpSpPr>
          <p:cNvPr id="2203" name="Google Shape;2203;p90"/>
          <p:cNvGrpSpPr/>
          <p:nvPr/>
        </p:nvGrpSpPr>
        <p:grpSpPr>
          <a:xfrm>
            <a:off x="1258432" y="2107685"/>
            <a:ext cx="271605" cy="370841"/>
            <a:chOff x="0" y="0"/>
            <a:chExt cx="271604" cy="370840"/>
          </a:xfrm>
        </p:grpSpPr>
        <p:sp>
          <p:nvSpPr>
            <p:cNvPr id="2204" name="Google Shape;2204;p90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90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10" name="Google Shape;2210;p91"/>
          <p:cNvGraphicFramePr/>
          <p:nvPr/>
        </p:nvGraphicFramePr>
        <p:xfrm>
          <a:off x="131601" y="115758"/>
          <a:ext cx="3313750" cy="9601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6568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화면코드</a:t>
                      </a:r>
                      <a:endParaRPr sz="15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User_w_ys_private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rgbClr val="BA0010"/>
                          </a:solidFill>
                        </a:rPr>
                        <a:t>웹&amp;앱 공통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rgbClr val="0070C0"/>
                          </a:solidFill>
                        </a:rPr>
                        <a:t>개인정보 수정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11" name="Google Shape;2211;p91"/>
          <p:cNvGraphicFramePr/>
          <p:nvPr/>
        </p:nvGraphicFramePr>
        <p:xfrm>
          <a:off x="9309045" y="197402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 번호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12" name="Google Shape;2212;p91"/>
          <p:cNvGraphicFramePr/>
          <p:nvPr/>
        </p:nvGraphicFramePr>
        <p:xfrm>
          <a:off x="6200085" y="197402"/>
          <a:ext cx="2815500" cy="3657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13" name="Google Shape;2213;p91"/>
          <p:cNvGraphicFramePr/>
          <p:nvPr/>
        </p:nvGraphicFramePr>
        <p:xfrm>
          <a:off x="8509686" y="1289960"/>
          <a:ext cx="3491800" cy="54078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42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#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기능명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회색으로 표시된 부분은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수정할 수 없는 내용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2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프로필 사진 등록시 동그란 모양으로 사진이 표시됨.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3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최초 서포트로 가입한 회원이 펀딩 진행을 희망할 시 버튼 클릭하여 추가정보 입력, 심사 후 메이커 회원으로 전환 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4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5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14" name="Google Shape;2214;p91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5" name="Google Shape;2215;p91"/>
          <p:cNvSpPr txBox="1"/>
          <p:nvPr/>
        </p:nvSpPr>
        <p:spPr>
          <a:xfrm>
            <a:off x="3328310" y="1283753"/>
            <a:ext cx="1638676" cy="39637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개인정보 수정</a:t>
            </a:r>
            <a:endParaRPr/>
          </a:p>
        </p:txBody>
      </p:sp>
      <p:sp>
        <p:nvSpPr>
          <p:cNvPr id="2216" name="Google Shape;2216;p91"/>
          <p:cNvSpPr/>
          <p:nvPr/>
        </p:nvSpPr>
        <p:spPr>
          <a:xfrm>
            <a:off x="716569" y="2156619"/>
            <a:ext cx="1352551" cy="1381127"/>
          </a:xfrm>
          <a:prstGeom prst="ellipse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7" name="Google Shape;2217;p91"/>
          <p:cNvSpPr txBox="1"/>
          <p:nvPr/>
        </p:nvSpPr>
        <p:spPr>
          <a:xfrm>
            <a:off x="699755" y="3685613"/>
            <a:ext cx="1369365" cy="26225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프로필 사진 수정</a:t>
            </a:r>
            <a:endParaRPr/>
          </a:p>
        </p:txBody>
      </p:sp>
      <p:grpSp>
        <p:nvGrpSpPr>
          <p:cNvPr id="2218" name="Google Shape;2218;p91"/>
          <p:cNvGrpSpPr/>
          <p:nvPr/>
        </p:nvGrpSpPr>
        <p:grpSpPr>
          <a:xfrm>
            <a:off x="2631039" y="2157135"/>
            <a:ext cx="1394541" cy="247651"/>
            <a:chOff x="-1" y="0"/>
            <a:chExt cx="1394540" cy="247650"/>
          </a:xfrm>
        </p:grpSpPr>
        <p:sp>
          <p:nvSpPr>
            <p:cNvPr id="2219" name="Google Shape;2219;p91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p91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</a:t>
              </a:r>
              <a:endParaRPr/>
            </a:p>
          </p:txBody>
        </p:sp>
      </p:grpSp>
      <p:sp>
        <p:nvSpPr>
          <p:cNvPr id="2221" name="Google Shape;2221;p91"/>
          <p:cNvSpPr/>
          <p:nvPr/>
        </p:nvSpPr>
        <p:spPr>
          <a:xfrm>
            <a:off x="4259815" y="2156619"/>
            <a:ext cx="2171701" cy="239635"/>
          </a:xfrm>
          <a:prstGeom prst="rect">
            <a:avLst/>
          </a:prstGeom>
          <a:solidFill>
            <a:srgbClr val="BFBFB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22" name="Google Shape;2222;p91"/>
          <p:cNvGrpSpPr/>
          <p:nvPr/>
        </p:nvGrpSpPr>
        <p:grpSpPr>
          <a:xfrm>
            <a:off x="2631039" y="2518336"/>
            <a:ext cx="1394541" cy="247651"/>
            <a:chOff x="-1" y="0"/>
            <a:chExt cx="1394540" cy="247650"/>
          </a:xfrm>
        </p:grpSpPr>
        <p:sp>
          <p:nvSpPr>
            <p:cNvPr id="2223" name="Google Shape;2223;p91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p91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비밀번호</a:t>
              </a:r>
              <a:endParaRPr/>
            </a:p>
          </p:txBody>
        </p:sp>
      </p:grpSp>
      <p:sp>
        <p:nvSpPr>
          <p:cNvPr id="2225" name="Google Shape;2225;p91"/>
          <p:cNvSpPr/>
          <p:nvPr/>
        </p:nvSpPr>
        <p:spPr>
          <a:xfrm>
            <a:off x="4259815" y="2522343"/>
            <a:ext cx="2171701" cy="23963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26" name="Google Shape;2226;p91"/>
          <p:cNvGrpSpPr/>
          <p:nvPr/>
        </p:nvGrpSpPr>
        <p:grpSpPr>
          <a:xfrm>
            <a:off x="6536601" y="2473467"/>
            <a:ext cx="1430450" cy="333381"/>
            <a:chOff x="0" y="0"/>
            <a:chExt cx="1430449" cy="333379"/>
          </a:xfrm>
        </p:grpSpPr>
        <p:sp>
          <p:nvSpPr>
            <p:cNvPr id="2227" name="Google Shape;2227;p91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p91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비밀번호 변경</a:t>
              </a:r>
              <a:endParaRPr/>
            </a:p>
          </p:txBody>
        </p:sp>
      </p:grpSp>
      <p:grpSp>
        <p:nvGrpSpPr>
          <p:cNvPr id="2229" name="Google Shape;2229;p91"/>
          <p:cNvGrpSpPr/>
          <p:nvPr/>
        </p:nvGrpSpPr>
        <p:grpSpPr>
          <a:xfrm>
            <a:off x="2631039" y="2888583"/>
            <a:ext cx="1394541" cy="247651"/>
            <a:chOff x="-1" y="0"/>
            <a:chExt cx="1394540" cy="247650"/>
          </a:xfrm>
        </p:grpSpPr>
        <p:sp>
          <p:nvSpPr>
            <p:cNvPr id="2230" name="Google Shape;2230;p91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91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이름</a:t>
              </a:r>
              <a:endParaRPr/>
            </a:p>
          </p:txBody>
        </p:sp>
      </p:grpSp>
      <p:sp>
        <p:nvSpPr>
          <p:cNvPr id="2232" name="Google Shape;2232;p91"/>
          <p:cNvSpPr/>
          <p:nvPr/>
        </p:nvSpPr>
        <p:spPr>
          <a:xfrm>
            <a:off x="4259815" y="2888068"/>
            <a:ext cx="2171701" cy="239635"/>
          </a:xfrm>
          <a:prstGeom prst="rect">
            <a:avLst/>
          </a:prstGeom>
          <a:solidFill>
            <a:srgbClr val="BFBFB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33" name="Google Shape;2233;p91"/>
          <p:cNvGrpSpPr/>
          <p:nvPr/>
        </p:nvGrpSpPr>
        <p:grpSpPr>
          <a:xfrm>
            <a:off x="2631039" y="3250815"/>
            <a:ext cx="1394541" cy="247651"/>
            <a:chOff x="-1" y="0"/>
            <a:chExt cx="1394540" cy="247650"/>
          </a:xfrm>
        </p:grpSpPr>
        <p:sp>
          <p:nvSpPr>
            <p:cNvPr id="2234" name="Google Shape;2234;p91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91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전화번호</a:t>
              </a:r>
              <a:endParaRPr/>
            </a:p>
          </p:txBody>
        </p:sp>
      </p:grpSp>
      <p:sp>
        <p:nvSpPr>
          <p:cNvPr id="2236" name="Google Shape;2236;p91"/>
          <p:cNvSpPr/>
          <p:nvPr/>
        </p:nvSpPr>
        <p:spPr>
          <a:xfrm>
            <a:off x="4259815" y="3250300"/>
            <a:ext cx="2171701" cy="23963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37" name="Google Shape;2237;p91"/>
          <p:cNvGrpSpPr/>
          <p:nvPr/>
        </p:nvGrpSpPr>
        <p:grpSpPr>
          <a:xfrm>
            <a:off x="2631039" y="3613048"/>
            <a:ext cx="1394541" cy="247651"/>
            <a:chOff x="-1" y="0"/>
            <a:chExt cx="1394540" cy="247650"/>
          </a:xfrm>
        </p:grpSpPr>
        <p:sp>
          <p:nvSpPr>
            <p:cNvPr id="2238" name="Google Shape;2238;p91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91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주소</a:t>
              </a:r>
              <a:endParaRPr/>
            </a:p>
          </p:txBody>
        </p:sp>
      </p:grpSp>
      <p:sp>
        <p:nvSpPr>
          <p:cNvPr id="2240" name="Google Shape;2240;p91"/>
          <p:cNvSpPr/>
          <p:nvPr/>
        </p:nvSpPr>
        <p:spPr>
          <a:xfrm>
            <a:off x="4259815" y="3612531"/>
            <a:ext cx="2171701" cy="23963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1" name="Google Shape;2241;p91"/>
          <p:cNvGrpSpPr/>
          <p:nvPr/>
        </p:nvGrpSpPr>
        <p:grpSpPr>
          <a:xfrm>
            <a:off x="6536601" y="3201423"/>
            <a:ext cx="1430450" cy="333381"/>
            <a:chOff x="0" y="0"/>
            <a:chExt cx="1430449" cy="333379"/>
          </a:xfrm>
        </p:grpSpPr>
        <p:sp>
          <p:nvSpPr>
            <p:cNvPr id="2242" name="Google Shape;2242;p91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91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번호 변경하기</a:t>
              </a:r>
              <a:endParaRPr/>
            </a:p>
          </p:txBody>
        </p:sp>
      </p:grpSp>
      <p:grpSp>
        <p:nvGrpSpPr>
          <p:cNvPr id="2244" name="Google Shape;2244;p91"/>
          <p:cNvGrpSpPr/>
          <p:nvPr/>
        </p:nvGrpSpPr>
        <p:grpSpPr>
          <a:xfrm>
            <a:off x="6536601" y="3563655"/>
            <a:ext cx="1430450" cy="333381"/>
            <a:chOff x="0" y="0"/>
            <a:chExt cx="1430449" cy="333379"/>
          </a:xfrm>
        </p:grpSpPr>
        <p:sp>
          <p:nvSpPr>
            <p:cNvPr id="2245" name="Google Shape;2245;p91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91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주소 변경하기</a:t>
              </a:r>
              <a:endParaRPr/>
            </a:p>
          </p:txBody>
        </p:sp>
      </p:grpSp>
      <p:sp>
        <p:nvSpPr>
          <p:cNvPr id="2247" name="Google Shape;2247;p91"/>
          <p:cNvSpPr txBox="1"/>
          <p:nvPr/>
        </p:nvSpPr>
        <p:spPr>
          <a:xfrm>
            <a:off x="699755" y="3994744"/>
            <a:ext cx="1369365" cy="26225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메이커 회원 전환</a:t>
            </a:r>
            <a:endParaRPr/>
          </a:p>
        </p:txBody>
      </p:sp>
      <p:grpSp>
        <p:nvGrpSpPr>
          <p:cNvPr id="2248" name="Google Shape;2248;p91"/>
          <p:cNvGrpSpPr/>
          <p:nvPr/>
        </p:nvGrpSpPr>
        <p:grpSpPr>
          <a:xfrm>
            <a:off x="2631040" y="4718973"/>
            <a:ext cx="1394540" cy="252735"/>
            <a:chOff x="0" y="0"/>
            <a:chExt cx="1394539" cy="252733"/>
          </a:xfrm>
        </p:grpSpPr>
        <p:sp>
          <p:nvSpPr>
            <p:cNvPr id="2249" name="Google Shape;2249;p91"/>
            <p:cNvSpPr/>
            <p:nvPr/>
          </p:nvSpPr>
          <p:spPr>
            <a:xfrm>
              <a:off x="0" y="2541"/>
              <a:ext cx="1394539" cy="247651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91"/>
            <p:cNvSpPr txBox="1"/>
            <p:nvPr/>
          </p:nvSpPr>
          <p:spPr>
            <a:xfrm>
              <a:off x="45719" y="0"/>
              <a:ext cx="1303100" cy="2527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관심 카테고리</a:t>
              </a:r>
              <a:endParaRPr/>
            </a:p>
          </p:txBody>
        </p:sp>
      </p:grpSp>
      <p:grpSp>
        <p:nvGrpSpPr>
          <p:cNvPr id="2251" name="Google Shape;2251;p91"/>
          <p:cNvGrpSpPr/>
          <p:nvPr/>
        </p:nvGrpSpPr>
        <p:grpSpPr>
          <a:xfrm>
            <a:off x="4259814" y="4721514"/>
            <a:ext cx="873502" cy="247651"/>
            <a:chOff x="-1" y="0"/>
            <a:chExt cx="873501" cy="247650"/>
          </a:xfrm>
        </p:grpSpPr>
        <p:sp>
          <p:nvSpPr>
            <p:cNvPr id="2252" name="Google Shape;2252;p91"/>
            <p:cNvSpPr/>
            <p:nvPr/>
          </p:nvSpPr>
          <p:spPr>
            <a:xfrm>
              <a:off x="-1" y="0"/>
              <a:ext cx="873501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91"/>
            <p:cNvSpPr txBox="1"/>
            <p:nvPr/>
          </p:nvSpPr>
          <p:spPr>
            <a:xfrm>
              <a:off x="45719" y="1904"/>
              <a:ext cx="782061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IT</a:t>
              </a:r>
              <a:endParaRPr/>
            </a:p>
          </p:txBody>
        </p:sp>
      </p:grpSp>
      <p:grpSp>
        <p:nvGrpSpPr>
          <p:cNvPr id="2254" name="Google Shape;2254;p91"/>
          <p:cNvGrpSpPr/>
          <p:nvPr/>
        </p:nvGrpSpPr>
        <p:grpSpPr>
          <a:xfrm>
            <a:off x="5311882" y="4721514"/>
            <a:ext cx="873502" cy="247651"/>
            <a:chOff x="-1" y="0"/>
            <a:chExt cx="873501" cy="247650"/>
          </a:xfrm>
        </p:grpSpPr>
        <p:sp>
          <p:nvSpPr>
            <p:cNvPr id="2255" name="Google Shape;2255;p91"/>
            <p:cNvSpPr/>
            <p:nvPr/>
          </p:nvSpPr>
          <p:spPr>
            <a:xfrm>
              <a:off x="-1" y="0"/>
              <a:ext cx="873501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91"/>
            <p:cNvSpPr txBox="1"/>
            <p:nvPr/>
          </p:nvSpPr>
          <p:spPr>
            <a:xfrm>
              <a:off x="45719" y="1904"/>
              <a:ext cx="782061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가전제품</a:t>
              </a:r>
              <a:endParaRPr/>
            </a:p>
          </p:txBody>
        </p:sp>
      </p:grpSp>
      <p:grpSp>
        <p:nvGrpSpPr>
          <p:cNvPr id="2257" name="Google Shape;2257;p91"/>
          <p:cNvGrpSpPr/>
          <p:nvPr/>
        </p:nvGrpSpPr>
        <p:grpSpPr>
          <a:xfrm>
            <a:off x="6363950" y="4721514"/>
            <a:ext cx="873502" cy="247651"/>
            <a:chOff x="-1" y="0"/>
            <a:chExt cx="873501" cy="247650"/>
          </a:xfrm>
        </p:grpSpPr>
        <p:sp>
          <p:nvSpPr>
            <p:cNvPr id="2258" name="Google Shape;2258;p91"/>
            <p:cNvSpPr/>
            <p:nvPr/>
          </p:nvSpPr>
          <p:spPr>
            <a:xfrm>
              <a:off x="-1" y="0"/>
              <a:ext cx="873501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91"/>
            <p:cNvSpPr txBox="1"/>
            <p:nvPr/>
          </p:nvSpPr>
          <p:spPr>
            <a:xfrm>
              <a:off x="45719" y="1904"/>
              <a:ext cx="782061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환경</a:t>
              </a:r>
              <a:endParaRPr/>
            </a:p>
          </p:txBody>
        </p:sp>
      </p:grpSp>
      <p:grpSp>
        <p:nvGrpSpPr>
          <p:cNvPr id="2260" name="Google Shape;2260;p91"/>
          <p:cNvGrpSpPr/>
          <p:nvPr/>
        </p:nvGrpSpPr>
        <p:grpSpPr>
          <a:xfrm>
            <a:off x="2631039" y="3975279"/>
            <a:ext cx="1394541" cy="247651"/>
            <a:chOff x="-1" y="0"/>
            <a:chExt cx="1394540" cy="247650"/>
          </a:xfrm>
        </p:grpSpPr>
        <p:sp>
          <p:nvSpPr>
            <p:cNvPr id="2261" name="Google Shape;2261;p91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91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이메일</a:t>
              </a:r>
              <a:endParaRPr/>
            </a:p>
          </p:txBody>
        </p:sp>
      </p:grpSp>
      <p:sp>
        <p:nvSpPr>
          <p:cNvPr id="2263" name="Google Shape;2263;p91"/>
          <p:cNvSpPr/>
          <p:nvPr/>
        </p:nvSpPr>
        <p:spPr>
          <a:xfrm>
            <a:off x="4259815" y="3974763"/>
            <a:ext cx="2171701" cy="23963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64" name="Google Shape;2264;p91"/>
          <p:cNvGrpSpPr/>
          <p:nvPr/>
        </p:nvGrpSpPr>
        <p:grpSpPr>
          <a:xfrm>
            <a:off x="6536601" y="3925887"/>
            <a:ext cx="1430450" cy="333381"/>
            <a:chOff x="0" y="0"/>
            <a:chExt cx="1430449" cy="333379"/>
          </a:xfrm>
        </p:grpSpPr>
        <p:sp>
          <p:nvSpPr>
            <p:cNvPr id="2265" name="Google Shape;2265;p91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91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메일 변경하기</a:t>
              </a:r>
              <a:endParaRPr/>
            </a:p>
          </p:txBody>
        </p:sp>
      </p:grpSp>
      <p:grpSp>
        <p:nvGrpSpPr>
          <p:cNvPr id="2267" name="Google Shape;2267;p91"/>
          <p:cNvGrpSpPr/>
          <p:nvPr/>
        </p:nvGrpSpPr>
        <p:grpSpPr>
          <a:xfrm>
            <a:off x="2631039" y="4329495"/>
            <a:ext cx="1394541" cy="247651"/>
            <a:chOff x="-1" y="0"/>
            <a:chExt cx="1394540" cy="247650"/>
          </a:xfrm>
        </p:grpSpPr>
        <p:sp>
          <p:nvSpPr>
            <p:cNvPr id="2268" name="Google Shape;2268;p91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91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계좌번호</a:t>
              </a:r>
              <a:endParaRPr/>
            </a:p>
          </p:txBody>
        </p:sp>
      </p:grpSp>
      <p:sp>
        <p:nvSpPr>
          <p:cNvPr id="2270" name="Google Shape;2270;p91"/>
          <p:cNvSpPr/>
          <p:nvPr/>
        </p:nvSpPr>
        <p:spPr>
          <a:xfrm>
            <a:off x="4259815" y="4328979"/>
            <a:ext cx="2171701" cy="23963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71" name="Google Shape;2271;p91"/>
          <p:cNvGrpSpPr/>
          <p:nvPr/>
        </p:nvGrpSpPr>
        <p:grpSpPr>
          <a:xfrm>
            <a:off x="6536601" y="4280103"/>
            <a:ext cx="1430450" cy="333381"/>
            <a:chOff x="0" y="0"/>
            <a:chExt cx="1430449" cy="333379"/>
          </a:xfrm>
        </p:grpSpPr>
        <p:sp>
          <p:nvSpPr>
            <p:cNvPr id="2272" name="Google Shape;2272;p91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91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계좌 변경하기</a:t>
              </a:r>
              <a:endParaRPr/>
            </a:p>
          </p:txBody>
        </p:sp>
      </p:grpSp>
      <p:grpSp>
        <p:nvGrpSpPr>
          <p:cNvPr id="2274" name="Google Shape;2274;p91"/>
          <p:cNvGrpSpPr/>
          <p:nvPr/>
        </p:nvGrpSpPr>
        <p:grpSpPr>
          <a:xfrm>
            <a:off x="3572447" y="5500286"/>
            <a:ext cx="1394542" cy="482791"/>
            <a:chOff x="-1" y="-1"/>
            <a:chExt cx="1394540" cy="482790"/>
          </a:xfrm>
        </p:grpSpPr>
        <p:sp>
          <p:nvSpPr>
            <p:cNvPr id="2275" name="Google Shape;2275;p91"/>
            <p:cNvSpPr/>
            <p:nvPr/>
          </p:nvSpPr>
          <p:spPr>
            <a:xfrm>
              <a:off x="-1" y="-1"/>
              <a:ext cx="1394540" cy="482790"/>
            </a:xfrm>
            <a:prstGeom prst="rect">
              <a:avLst/>
            </a:prstGeom>
            <a:solidFill>
              <a:srgbClr val="EE9842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91"/>
            <p:cNvSpPr txBox="1"/>
            <p:nvPr/>
          </p:nvSpPr>
          <p:spPr>
            <a:xfrm>
              <a:off x="45719" y="115027"/>
              <a:ext cx="1303100" cy="2527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회원정보 수정 완료</a:t>
              </a:r>
              <a:endParaRPr/>
            </a:p>
          </p:txBody>
        </p:sp>
      </p:grpSp>
      <p:grpSp>
        <p:nvGrpSpPr>
          <p:cNvPr id="2277" name="Google Shape;2277;p91"/>
          <p:cNvGrpSpPr/>
          <p:nvPr/>
        </p:nvGrpSpPr>
        <p:grpSpPr>
          <a:xfrm>
            <a:off x="6363951" y="1860626"/>
            <a:ext cx="271606" cy="370841"/>
            <a:chOff x="0" y="0"/>
            <a:chExt cx="271604" cy="370840"/>
          </a:xfrm>
        </p:grpSpPr>
        <p:sp>
          <p:nvSpPr>
            <p:cNvPr id="2278" name="Google Shape;2278;p91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9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grpSp>
        <p:nvGrpSpPr>
          <p:cNvPr id="2280" name="Google Shape;2280;p91"/>
          <p:cNvGrpSpPr/>
          <p:nvPr/>
        </p:nvGrpSpPr>
        <p:grpSpPr>
          <a:xfrm>
            <a:off x="1797515" y="2056925"/>
            <a:ext cx="271606" cy="370841"/>
            <a:chOff x="0" y="0"/>
            <a:chExt cx="271604" cy="370840"/>
          </a:xfrm>
        </p:grpSpPr>
        <p:sp>
          <p:nvSpPr>
            <p:cNvPr id="2281" name="Google Shape;2281;p91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9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grpSp>
        <p:nvGrpSpPr>
          <p:cNvPr id="2283" name="Google Shape;2283;p91"/>
          <p:cNvGrpSpPr/>
          <p:nvPr/>
        </p:nvGrpSpPr>
        <p:grpSpPr>
          <a:xfrm>
            <a:off x="2013448" y="4139551"/>
            <a:ext cx="271606" cy="370841"/>
            <a:chOff x="0" y="0"/>
            <a:chExt cx="271604" cy="370840"/>
          </a:xfrm>
        </p:grpSpPr>
        <p:sp>
          <p:nvSpPr>
            <p:cNvPr id="2284" name="Google Shape;2284;p91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9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0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요구 사항 분석</a:t>
            </a:r>
            <a:endParaRPr sz="4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666" y="1244359"/>
            <a:ext cx="11969707" cy="4368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0" name="Google Shape;2290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45056" y="0"/>
            <a:ext cx="848130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1" name="Google Shape;2291;p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75341" y="696503"/>
            <a:ext cx="5153025" cy="8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2" name="Google Shape;2292;p92"/>
          <p:cNvSpPr/>
          <p:nvPr/>
        </p:nvSpPr>
        <p:spPr>
          <a:xfrm>
            <a:off x="6696171" y="541391"/>
            <a:ext cx="5421941" cy="1459425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3" name="Google Shape;2293;p92"/>
          <p:cNvSpPr/>
          <p:nvPr/>
        </p:nvSpPr>
        <p:spPr>
          <a:xfrm rot="10800000">
            <a:off x="6103474" y="912304"/>
            <a:ext cx="470780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4" name="Google Shape;2294;p9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64852" y="2155928"/>
            <a:ext cx="5435151" cy="364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5" name="Google Shape;2295;p9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78062" y="2622652"/>
            <a:ext cx="5413898" cy="357377"/>
          </a:xfrm>
          <a:prstGeom prst="rect">
            <a:avLst/>
          </a:prstGeom>
          <a:noFill/>
          <a:ln>
            <a:noFill/>
          </a:ln>
        </p:spPr>
      </p:pic>
      <p:sp>
        <p:nvSpPr>
          <p:cNvPr id="2296" name="Google Shape;2296;p92"/>
          <p:cNvSpPr/>
          <p:nvPr/>
        </p:nvSpPr>
        <p:spPr>
          <a:xfrm>
            <a:off x="6692560" y="2071628"/>
            <a:ext cx="5421941" cy="1004082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01" name="Google Shape;2301;p93"/>
          <p:cNvGraphicFramePr/>
          <p:nvPr/>
        </p:nvGraphicFramePr>
        <p:xfrm>
          <a:off x="131601" y="115758"/>
          <a:ext cx="3313750" cy="10058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6568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화면코드</a:t>
                      </a:r>
                      <a:endParaRPr sz="15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User_a_ys_mypage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rgbClr val="0070C0"/>
                          </a:solidFill>
                        </a:rPr>
                        <a:t>마이페이지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02" name="Google Shape;2302;p93"/>
          <p:cNvGraphicFramePr/>
          <p:nvPr/>
        </p:nvGraphicFramePr>
        <p:xfrm>
          <a:off x="9309045" y="197402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 번호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03" name="Google Shape;2303;p93"/>
          <p:cNvGraphicFramePr/>
          <p:nvPr/>
        </p:nvGraphicFramePr>
        <p:xfrm>
          <a:off x="6200085" y="197402"/>
          <a:ext cx="2815500" cy="3657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04" name="Google Shape;2304;p93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42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#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기능명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해당 메뉴 클릭 시 하단의 출력화면에    웹페이지와 동일한 내용의 모바일 화면이 출력됨.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2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3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4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5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305" name="Google Shape;2305;p93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6" name="Google Shape;2306;p93"/>
          <p:cNvSpPr/>
          <p:nvPr/>
        </p:nvSpPr>
        <p:spPr>
          <a:xfrm>
            <a:off x="2571182" y="1372692"/>
            <a:ext cx="3241143" cy="5091483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7" name="Google Shape;2307;p93"/>
          <p:cNvSpPr txBox="1"/>
          <p:nvPr/>
        </p:nvSpPr>
        <p:spPr>
          <a:xfrm>
            <a:off x="3037436" y="1380572"/>
            <a:ext cx="2308635" cy="4565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마이페이지</a:t>
            </a:r>
            <a:endParaRPr/>
          </a:p>
        </p:txBody>
      </p:sp>
      <p:graphicFrame>
        <p:nvGraphicFramePr>
          <p:cNvPr id="2308" name="Google Shape;2308;p93"/>
          <p:cNvGraphicFramePr/>
          <p:nvPr/>
        </p:nvGraphicFramePr>
        <p:xfrm>
          <a:off x="2777656" y="2159247"/>
          <a:ext cx="2828200" cy="4661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7070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070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070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070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66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개인정보</a:t>
                      </a:r>
                      <a:br>
                        <a:rPr lang="ko-KR" sz="1000" u="none" strike="noStrike" cap="none"/>
                      </a:br>
                      <a:r>
                        <a:rPr lang="ko-KR" sz="1000" u="none" strike="noStrike" cap="none"/>
                        <a:t>수정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예치금관리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펀딩 </a:t>
                      </a:r>
                      <a:br>
                        <a:rPr lang="ko-KR" sz="1000" u="none" strike="noStrike" cap="none"/>
                      </a:br>
                      <a:r>
                        <a:rPr lang="ko-KR" sz="1000" u="none" strike="noStrike" cap="none"/>
                        <a:t>프로젝트</a:t>
                      </a:r>
                      <a:br>
                        <a:rPr lang="ko-KR" sz="1000" u="none" strike="noStrike" cap="none"/>
                      </a:br>
                      <a:r>
                        <a:rPr lang="ko-KR" sz="1000" u="none" strike="noStrike" cap="none"/>
                        <a:t>확인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제작</a:t>
                      </a:r>
                      <a:br>
                        <a:rPr lang="ko-KR" sz="1000" u="none" strike="noStrike" cap="none"/>
                      </a:br>
                      <a:r>
                        <a:rPr lang="ko-KR" sz="1000" u="none" strike="noStrike" cap="none"/>
                        <a:t>프로젝트</a:t>
                      </a:r>
                      <a:br>
                        <a:rPr lang="ko-KR" sz="1000" u="none" strike="noStrike" cap="none"/>
                      </a:br>
                      <a:r>
                        <a:rPr lang="ko-KR" sz="1000" u="none" strike="noStrike" cap="none"/>
                        <a:t>관리</a:t>
                      </a:r>
                      <a:endParaRPr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09" name="Google Shape;2309;p93"/>
          <p:cNvSpPr/>
          <p:nvPr/>
        </p:nvSpPr>
        <p:spPr>
          <a:xfrm>
            <a:off x="2789919" y="2961736"/>
            <a:ext cx="2828195" cy="3338281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출력화면</a:t>
            </a:r>
            <a:endParaRPr/>
          </a:p>
        </p:txBody>
      </p:sp>
      <p:grpSp>
        <p:nvGrpSpPr>
          <p:cNvPr id="2310" name="Google Shape;2310;p93"/>
          <p:cNvGrpSpPr/>
          <p:nvPr/>
        </p:nvGrpSpPr>
        <p:grpSpPr>
          <a:xfrm>
            <a:off x="2628757" y="1894323"/>
            <a:ext cx="271606" cy="370841"/>
            <a:chOff x="0" y="0"/>
            <a:chExt cx="271604" cy="370840"/>
          </a:xfrm>
        </p:grpSpPr>
        <p:sp>
          <p:nvSpPr>
            <p:cNvPr id="2311" name="Google Shape;2311;p93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93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7" name="Google Shape;2317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93954" y="0"/>
            <a:ext cx="340409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8" name="Google Shape;2318;p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4095" y="243877"/>
            <a:ext cx="306705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9" name="Google Shape;2319;p94"/>
          <p:cNvSpPr/>
          <p:nvPr/>
        </p:nvSpPr>
        <p:spPr>
          <a:xfrm>
            <a:off x="3648544" y="1937547"/>
            <a:ext cx="950616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0" name="Google Shape;2320;p9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4095" y="3928396"/>
            <a:ext cx="2562225" cy="23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1" name="Google Shape;2321;p94"/>
          <p:cNvSpPr/>
          <p:nvPr/>
        </p:nvSpPr>
        <p:spPr>
          <a:xfrm rot="-2882767">
            <a:off x="2615063" y="3010773"/>
            <a:ext cx="2187637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2" name="Google Shape;2322;p9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90855" y="1348635"/>
            <a:ext cx="3228975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3" name="Google Shape;2323;p94"/>
          <p:cNvSpPr/>
          <p:nvPr/>
        </p:nvSpPr>
        <p:spPr>
          <a:xfrm rot="10800000">
            <a:off x="7915741" y="3111967"/>
            <a:ext cx="950616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4" name="Google Shape;2324;p94"/>
          <p:cNvSpPr txBox="1"/>
          <p:nvPr/>
        </p:nvSpPr>
        <p:spPr>
          <a:xfrm>
            <a:off x="434095" y="3394698"/>
            <a:ext cx="2384508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Drawable 파일 연결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29" name="Google Shape;2329;p95"/>
          <p:cNvGraphicFramePr/>
          <p:nvPr/>
        </p:nvGraphicFramePr>
        <p:xfrm>
          <a:off x="131601" y="115758"/>
          <a:ext cx="3313750" cy="117351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6568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화면코드</a:t>
                      </a:r>
                      <a:endParaRPr sz="15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User_w_ys_projectlist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strike="noStrike" cap="none">
                          <a:solidFill>
                            <a:srgbClr val="0070C0"/>
                          </a:solidFill>
                        </a:rPr>
                        <a:t>제작 프로젝트 관리</a:t>
                      </a:r>
                      <a:br>
                        <a:rPr lang="ko-KR" sz="1300" u="none" strike="noStrike" cap="none">
                          <a:solidFill>
                            <a:srgbClr val="0070C0"/>
                          </a:solidFill>
                        </a:rPr>
                      </a:br>
                      <a:r>
                        <a:rPr lang="ko-KR" sz="1300" u="none" strike="noStrike" cap="none">
                          <a:solidFill>
                            <a:srgbClr val="0070C0"/>
                          </a:solidFill>
                        </a:rPr>
                        <a:t>(리스트)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30" name="Google Shape;2330;p95"/>
          <p:cNvGraphicFramePr/>
          <p:nvPr/>
        </p:nvGraphicFramePr>
        <p:xfrm>
          <a:off x="9309045" y="197402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 번호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31" name="Google Shape;2331;p95"/>
          <p:cNvGraphicFramePr/>
          <p:nvPr/>
        </p:nvGraphicFramePr>
        <p:xfrm>
          <a:off x="6200085" y="197402"/>
          <a:ext cx="2815500" cy="3657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32" name="Google Shape;2332;p95"/>
          <p:cNvGraphicFramePr/>
          <p:nvPr/>
        </p:nvGraphicFramePr>
        <p:xfrm>
          <a:off x="8509686" y="1289960"/>
          <a:ext cx="3491800" cy="54078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42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#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기능명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내가 제작등록한 펀딩프로젝트 목록을 확인할 수 있으며 제목 클릭시 메이커회원 전용 상세페이지로 이동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2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3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4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5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333" name="Google Shape;2333;p95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4" name="Google Shape;2334;p95"/>
          <p:cNvSpPr txBox="1"/>
          <p:nvPr/>
        </p:nvSpPr>
        <p:spPr>
          <a:xfrm>
            <a:off x="3156297" y="1283753"/>
            <a:ext cx="2293893" cy="39637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제작 프로젝트 관리</a:t>
            </a:r>
            <a:endParaRPr/>
          </a:p>
        </p:txBody>
      </p:sp>
      <p:graphicFrame>
        <p:nvGraphicFramePr>
          <p:cNvPr id="2335" name="Google Shape;2335;p95"/>
          <p:cNvGraphicFramePr/>
          <p:nvPr/>
        </p:nvGraphicFramePr>
        <p:xfrm>
          <a:off x="592025" y="2207045"/>
          <a:ext cx="7438300" cy="508983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4923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795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53757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5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773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40632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형태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제목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조회수</a:t>
                      </a:r>
                      <a:endParaRPr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u="none" strike="noStrike" cap="none"/>
                        <a:t>펀딩금액(%)</a:t>
                      </a:r>
                      <a:endParaRPr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펀딩마감일</a:t>
                      </a:r>
                      <a:endParaRPr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투자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sng" strike="noStrike" cap="none"/>
                        <a:t>[Fun딩 단독] 앰플, 중요한 유해환경 차단제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150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3,589,500(89%)</a:t>
                      </a:r>
                      <a:endParaRPr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2020-03-25</a:t>
                      </a:r>
                      <a:endParaRPr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리워드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sng" strike="noStrike" cap="none"/>
                        <a:t>ANKER의 프리미엄 사운드 바. 돌비 애트모스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1025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11,569,000(105%)</a:t>
                      </a:r>
                      <a:endParaRPr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2020-02-15</a:t>
                      </a:r>
                      <a:endParaRPr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36000" marR="36000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36000" marR="36000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36000" marR="36000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36000" marR="36000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36000" marR="36000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36000" marR="36000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36000" marR="36000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36000" marR="36000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336" name="Google Shape;2336;p95"/>
          <p:cNvSpPr/>
          <p:nvPr/>
        </p:nvSpPr>
        <p:spPr>
          <a:xfrm>
            <a:off x="710002" y="2339443"/>
            <a:ext cx="138301" cy="167701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7" name="Google Shape;2337;p95"/>
          <p:cNvSpPr/>
          <p:nvPr/>
        </p:nvSpPr>
        <p:spPr>
          <a:xfrm>
            <a:off x="710002" y="2753867"/>
            <a:ext cx="138301" cy="167701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8" name="Google Shape;2338;p95"/>
          <p:cNvSpPr/>
          <p:nvPr/>
        </p:nvSpPr>
        <p:spPr>
          <a:xfrm>
            <a:off x="710002" y="3121767"/>
            <a:ext cx="138301" cy="167701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9" name="Google Shape;2339;p95"/>
          <p:cNvSpPr/>
          <p:nvPr/>
        </p:nvSpPr>
        <p:spPr>
          <a:xfrm>
            <a:off x="710002" y="3489668"/>
            <a:ext cx="138301" cy="167701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0" name="Google Shape;2340;p95"/>
          <p:cNvSpPr/>
          <p:nvPr/>
        </p:nvSpPr>
        <p:spPr>
          <a:xfrm>
            <a:off x="710002" y="3857568"/>
            <a:ext cx="138301" cy="167701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1" name="Google Shape;2341;p95"/>
          <p:cNvSpPr/>
          <p:nvPr/>
        </p:nvSpPr>
        <p:spPr>
          <a:xfrm>
            <a:off x="710002" y="4225468"/>
            <a:ext cx="138301" cy="167701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2" name="Google Shape;2342;p95"/>
          <p:cNvSpPr/>
          <p:nvPr/>
        </p:nvSpPr>
        <p:spPr>
          <a:xfrm>
            <a:off x="710002" y="4639895"/>
            <a:ext cx="138301" cy="167701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3" name="Google Shape;2343;p95"/>
          <p:cNvSpPr/>
          <p:nvPr/>
        </p:nvSpPr>
        <p:spPr>
          <a:xfrm>
            <a:off x="710002" y="5004996"/>
            <a:ext cx="138301" cy="167701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4" name="Google Shape;2344;p95"/>
          <p:cNvSpPr/>
          <p:nvPr/>
        </p:nvSpPr>
        <p:spPr>
          <a:xfrm>
            <a:off x="710002" y="5422220"/>
            <a:ext cx="138301" cy="167701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5" name="Google Shape;2345;p95"/>
          <p:cNvSpPr/>
          <p:nvPr/>
        </p:nvSpPr>
        <p:spPr>
          <a:xfrm>
            <a:off x="710002" y="5784520"/>
            <a:ext cx="138301" cy="167701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6" name="Google Shape;2346;p95"/>
          <p:cNvSpPr/>
          <p:nvPr/>
        </p:nvSpPr>
        <p:spPr>
          <a:xfrm>
            <a:off x="710002" y="6204546"/>
            <a:ext cx="138301" cy="167701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7" name="Google Shape;2347;p95"/>
          <p:cNvGrpSpPr/>
          <p:nvPr/>
        </p:nvGrpSpPr>
        <p:grpSpPr>
          <a:xfrm>
            <a:off x="1067851" y="1902089"/>
            <a:ext cx="271606" cy="370841"/>
            <a:chOff x="0" y="0"/>
            <a:chExt cx="271604" cy="370840"/>
          </a:xfrm>
        </p:grpSpPr>
        <p:sp>
          <p:nvSpPr>
            <p:cNvPr id="2348" name="Google Shape;2348;p95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95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4" name="Google Shape;2354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25513"/>
            <a:ext cx="12192000" cy="5118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9" name="Google Shape;2359;p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48" y="0"/>
            <a:ext cx="12192000" cy="4223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0" name="Google Shape;2360;p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748" y="126748"/>
            <a:ext cx="4129392" cy="6275646"/>
          </a:xfrm>
          <a:prstGeom prst="rect">
            <a:avLst/>
          </a:prstGeom>
          <a:noFill/>
          <a:ln>
            <a:noFill/>
          </a:ln>
        </p:spPr>
      </p:pic>
      <p:sp>
        <p:nvSpPr>
          <p:cNvPr id="2361" name="Google Shape;2361;p97"/>
          <p:cNvSpPr/>
          <p:nvPr/>
        </p:nvSpPr>
        <p:spPr>
          <a:xfrm rot="-5400000">
            <a:off x="8793932" y="3056510"/>
            <a:ext cx="470780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2" name="Google Shape;2362;p9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34762" y="3664611"/>
            <a:ext cx="3238500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7" name="Google Shape;2367;p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3909"/>
            <a:ext cx="12192000" cy="4230914"/>
          </a:xfrm>
          <a:prstGeom prst="rect">
            <a:avLst/>
          </a:prstGeom>
          <a:noFill/>
          <a:ln>
            <a:noFill/>
          </a:ln>
        </p:spPr>
      </p:pic>
      <p:sp>
        <p:nvSpPr>
          <p:cNvPr id="2368" name="Google Shape;2368;p98"/>
          <p:cNvSpPr/>
          <p:nvPr/>
        </p:nvSpPr>
        <p:spPr>
          <a:xfrm>
            <a:off x="4662536" y="4479649"/>
            <a:ext cx="6377411" cy="1776296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9" name="Google Shape;2369;p98"/>
          <p:cNvSpPr/>
          <p:nvPr/>
        </p:nvSpPr>
        <p:spPr>
          <a:xfrm rot="-8100000">
            <a:off x="7440438" y="3751587"/>
            <a:ext cx="950616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0" name="Google Shape;2370;p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12753" y="4578554"/>
            <a:ext cx="6276975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1" name="Google Shape;2371;p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79441" y="5412171"/>
            <a:ext cx="5943600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76" name="Google Shape;2376;p99"/>
          <p:cNvGraphicFramePr/>
          <p:nvPr/>
        </p:nvGraphicFramePr>
        <p:xfrm>
          <a:off x="131601" y="115758"/>
          <a:ext cx="3313750" cy="9296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6568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화면코드</a:t>
                      </a:r>
                      <a:endParaRPr sz="15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User_w_ys_myfunding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rgbClr val="BA0010"/>
                          </a:solidFill>
                        </a:rPr>
                        <a:t>웹&amp;앱 공통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strike="noStrike" cap="none">
                          <a:solidFill>
                            <a:srgbClr val="0070C0"/>
                          </a:solidFill>
                        </a:rPr>
                        <a:t>나의 펀딩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77" name="Google Shape;2377;p99"/>
          <p:cNvGraphicFramePr/>
          <p:nvPr/>
        </p:nvGraphicFramePr>
        <p:xfrm>
          <a:off x="9309045" y="197402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 번호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78" name="Google Shape;2378;p99"/>
          <p:cNvGraphicFramePr/>
          <p:nvPr/>
        </p:nvGraphicFramePr>
        <p:xfrm>
          <a:off x="6200085" y="197402"/>
          <a:ext cx="2815500" cy="3657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79" name="Google Shape;2379;p99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42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#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기능명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삭제 버튼 클릭시 해당 펀딩상품이 리스트에서 사라짐.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2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3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4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5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380" name="Google Shape;2380;p9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1" name="Google Shape;2381;p99"/>
          <p:cNvSpPr txBox="1"/>
          <p:nvPr/>
        </p:nvSpPr>
        <p:spPr>
          <a:xfrm>
            <a:off x="3156297" y="1283753"/>
            <a:ext cx="2293893" cy="39637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내가 참여한 펀딩</a:t>
            </a:r>
            <a:endParaRPr/>
          </a:p>
        </p:txBody>
      </p:sp>
      <p:graphicFrame>
        <p:nvGraphicFramePr>
          <p:cNvPr id="2382" name="Google Shape;2382;p99"/>
          <p:cNvGraphicFramePr/>
          <p:nvPr/>
        </p:nvGraphicFramePr>
        <p:xfrm>
          <a:off x="546759" y="1751720"/>
          <a:ext cx="7411475" cy="22858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4923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17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9367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2387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8457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88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카테고리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제목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조회수</a:t>
                      </a:r>
                      <a:endParaRPr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u="none" strike="noStrike" cap="none"/>
                        <a:t>펀딩금액(%)</a:t>
                      </a:r>
                      <a:endParaRPr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5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뷰티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sng" strike="noStrike" cap="none"/>
                        <a:t>[Fun딩 단독] 앰플, 중요한 유해환경 차단제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150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3,589,500(89%)</a:t>
                      </a:r>
                      <a:endParaRPr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5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IT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sng" strike="noStrike" cap="none"/>
                        <a:t>ANKER의 프리미엄 사운드 바. 돌비 애트모스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200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11,569,000(105%)</a:t>
                      </a:r>
                      <a:endParaRPr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5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36000" marR="36000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02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383" name="Google Shape;2383;p99"/>
          <p:cNvSpPr/>
          <p:nvPr/>
        </p:nvSpPr>
        <p:spPr>
          <a:xfrm>
            <a:off x="710002" y="2226386"/>
            <a:ext cx="138301" cy="167701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4" name="Google Shape;2384;p99"/>
          <p:cNvSpPr/>
          <p:nvPr/>
        </p:nvSpPr>
        <p:spPr>
          <a:xfrm>
            <a:off x="710002" y="2588685"/>
            <a:ext cx="138301" cy="167701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5" name="Google Shape;2385;p99"/>
          <p:cNvSpPr/>
          <p:nvPr/>
        </p:nvSpPr>
        <p:spPr>
          <a:xfrm>
            <a:off x="710002" y="2948158"/>
            <a:ext cx="138301" cy="167701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6" name="Google Shape;2386;p99"/>
          <p:cNvSpPr/>
          <p:nvPr/>
        </p:nvSpPr>
        <p:spPr>
          <a:xfrm>
            <a:off x="710002" y="3307629"/>
            <a:ext cx="138301" cy="167701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7" name="Google Shape;2387;p99"/>
          <p:cNvSpPr txBox="1"/>
          <p:nvPr/>
        </p:nvSpPr>
        <p:spPr>
          <a:xfrm>
            <a:off x="3156297" y="3896185"/>
            <a:ext cx="2293893" cy="39637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내가 관심있는 펀딩</a:t>
            </a:r>
            <a:endParaRPr/>
          </a:p>
        </p:txBody>
      </p:sp>
      <p:graphicFrame>
        <p:nvGraphicFramePr>
          <p:cNvPr id="2388" name="Google Shape;2388;p99"/>
          <p:cNvGraphicFramePr/>
          <p:nvPr/>
        </p:nvGraphicFramePr>
        <p:xfrm>
          <a:off x="546759" y="4364151"/>
          <a:ext cx="7411475" cy="22858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4923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17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9367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2387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8457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88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카테고리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제목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/>
                        <a:t>삭제하기</a:t>
                      </a:r>
                      <a:endParaRPr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u="none" strike="noStrike" cap="none"/>
                        <a:t>펀딩금액(%)</a:t>
                      </a:r>
                      <a:endParaRPr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5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패션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sng" strike="noStrike" cap="none"/>
                        <a:t>안경/선글라스 흘러내림 방지 패드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/>
                        <a:t>359,600(13%)</a:t>
                      </a:r>
                      <a:endParaRPr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5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5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36000" marR="36000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0000" marR="90000" marT="90000" marB="90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02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389" name="Google Shape;2389;p99"/>
          <p:cNvSpPr/>
          <p:nvPr/>
        </p:nvSpPr>
        <p:spPr>
          <a:xfrm>
            <a:off x="710002" y="4838817"/>
            <a:ext cx="138301" cy="167701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0" name="Google Shape;2390;p99"/>
          <p:cNvSpPr/>
          <p:nvPr/>
        </p:nvSpPr>
        <p:spPr>
          <a:xfrm>
            <a:off x="710002" y="5201118"/>
            <a:ext cx="138301" cy="167701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1" name="Google Shape;2391;p99"/>
          <p:cNvSpPr/>
          <p:nvPr/>
        </p:nvSpPr>
        <p:spPr>
          <a:xfrm>
            <a:off x="710002" y="5560590"/>
            <a:ext cx="138301" cy="167701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2" name="Google Shape;2392;p99"/>
          <p:cNvSpPr/>
          <p:nvPr/>
        </p:nvSpPr>
        <p:spPr>
          <a:xfrm>
            <a:off x="710002" y="5920061"/>
            <a:ext cx="138301" cy="167701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93" name="Google Shape;2393;p99"/>
          <p:cNvGrpSpPr/>
          <p:nvPr/>
        </p:nvGrpSpPr>
        <p:grpSpPr>
          <a:xfrm>
            <a:off x="5640308" y="4781697"/>
            <a:ext cx="642798" cy="281941"/>
            <a:chOff x="0" y="0"/>
            <a:chExt cx="642796" cy="281940"/>
          </a:xfrm>
        </p:grpSpPr>
        <p:sp>
          <p:nvSpPr>
            <p:cNvPr id="2394" name="Google Shape;2394;p99"/>
            <p:cNvSpPr/>
            <p:nvPr/>
          </p:nvSpPr>
          <p:spPr>
            <a:xfrm>
              <a:off x="0" y="57120"/>
              <a:ext cx="642796" cy="167701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99"/>
            <p:cNvSpPr txBox="1"/>
            <p:nvPr/>
          </p:nvSpPr>
          <p:spPr>
            <a:xfrm>
              <a:off x="45719" y="0"/>
              <a:ext cx="551357" cy="2819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삭제</a:t>
              </a:r>
              <a:endParaRPr/>
            </a:p>
          </p:txBody>
        </p:sp>
      </p:grpSp>
      <p:grpSp>
        <p:nvGrpSpPr>
          <p:cNvPr id="2396" name="Google Shape;2396;p99"/>
          <p:cNvGrpSpPr/>
          <p:nvPr/>
        </p:nvGrpSpPr>
        <p:grpSpPr>
          <a:xfrm>
            <a:off x="6250037" y="4583339"/>
            <a:ext cx="271606" cy="370841"/>
            <a:chOff x="0" y="0"/>
            <a:chExt cx="271604" cy="370840"/>
          </a:xfrm>
        </p:grpSpPr>
        <p:sp>
          <p:nvSpPr>
            <p:cNvPr id="2397" name="Google Shape;2397;p99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99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3" name="Google Shape;2403;p100"/>
          <p:cNvPicPr preferRelativeResize="0"/>
          <p:nvPr/>
        </p:nvPicPr>
        <p:blipFill rotWithShape="1">
          <a:blip r:embed="rId3">
            <a:alphaModFix/>
          </a:blip>
          <a:srcRect l="23813" t="10557" r="24405" b="44371"/>
          <a:stretch/>
        </p:blipFill>
        <p:spPr>
          <a:xfrm>
            <a:off x="307818" y="99588"/>
            <a:ext cx="6319319" cy="3014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4" name="Google Shape;2404;p100"/>
          <p:cNvPicPr preferRelativeResize="0"/>
          <p:nvPr/>
        </p:nvPicPr>
        <p:blipFill rotWithShape="1">
          <a:blip r:embed="rId4">
            <a:alphaModFix/>
          </a:blip>
          <a:srcRect l="22797" t="10627" r="23441" b="48237"/>
          <a:stretch/>
        </p:blipFill>
        <p:spPr>
          <a:xfrm>
            <a:off x="72428" y="3585171"/>
            <a:ext cx="6554709" cy="2797521"/>
          </a:xfrm>
          <a:prstGeom prst="rect">
            <a:avLst/>
          </a:prstGeom>
          <a:noFill/>
          <a:ln>
            <a:noFill/>
          </a:ln>
        </p:spPr>
      </p:pic>
      <p:sp>
        <p:nvSpPr>
          <p:cNvPr id="2405" name="Google Shape;2405;p100"/>
          <p:cNvSpPr/>
          <p:nvPr/>
        </p:nvSpPr>
        <p:spPr>
          <a:xfrm>
            <a:off x="4807391" y="1960026"/>
            <a:ext cx="6377411" cy="1776296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6" name="Google Shape;2406;p100"/>
          <p:cNvSpPr/>
          <p:nvPr/>
        </p:nvSpPr>
        <p:spPr>
          <a:xfrm rot="-8100000">
            <a:off x="6426450" y="1225077"/>
            <a:ext cx="950616" cy="4161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7" name="Google Shape;2407;p10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57608" y="2058931"/>
            <a:ext cx="6276975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8" name="Google Shape;2408;p10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24296" y="2892548"/>
            <a:ext cx="5943600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13" name="Google Shape;2413;p101"/>
          <p:cNvGraphicFramePr/>
          <p:nvPr/>
        </p:nvGraphicFramePr>
        <p:xfrm>
          <a:off x="131601" y="115758"/>
          <a:ext cx="3313750" cy="9296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6568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화면코드</a:t>
                      </a:r>
                      <a:endParaRPr sz="15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User_w_ys_adminmoney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rgbClr val="BA0010"/>
                          </a:solidFill>
                        </a:rPr>
                        <a:t>웹&amp;앱 공통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strike="noStrike" cap="none">
                          <a:solidFill>
                            <a:srgbClr val="0070C0"/>
                          </a:solidFill>
                        </a:rPr>
                        <a:t>예치금 관리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14" name="Google Shape;2414;p101"/>
          <p:cNvGraphicFramePr/>
          <p:nvPr/>
        </p:nvGraphicFramePr>
        <p:xfrm>
          <a:off x="9309045" y="197402"/>
          <a:ext cx="2815500" cy="32005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화면 번호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95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15" name="Google Shape;2415;p101"/>
          <p:cNvGraphicFramePr/>
          <p:nvPr/>
        </p:nvGraphicFramePr>
        <p:xfrm>
          <a:off x="6200085" y="197402"/>
          <a:ext cx="2815500" cy="36577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16" name="Google Shape;2416;p101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42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#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/>
                        <a:t>기능명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1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버튼 클릭시 예치금 충전 화면으로 전환</a:t>
                      </a: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2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3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4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/>
                        <a:t>5</a:t>
                      </a:r>
                      <a:endParaRPr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17" name="Google Shape;2417;p101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8" name="Google Shape;2418;p101"/>
          <p:cNvSpPr txBox="1"/>
          <p:nvPr/>
        </p:nvSpPr>
        <p:spPr>
          <a:xfrm>
            <a:off x="3156297" y="1283753"/>
            <a:ext cx="2293893" cy="39637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예치금 관리</a:t>
            </a:r>
            <a:endParaRPr/>
          </a:p>
        </p:txBody>
      </p:sp>
      <p:sp>
        <p:nvSpPr>
          <p:cNvPr id="2419" name="Google Shape;2419;p101"/>
          <p:cNvSpPr txBox="1"/>
          <p:nvPr/>
        </p:nvSpPr>
        <p:spPr>
          <a:xfrm>
            <a:off x="324241" y="2122140"/>
            <a:ext cx="1328247" cy="369332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 계좌정보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0" name="Google Shape;2420;p101"/>
          <p:cNvSpPr txBox="1"/>
          <p:nvPr/>
        </p:nvSpPr>
        <p:spPr>
          <a:xfrm>
            <a:off x="1772803" y="2122140"/>
            <a:ext cx="1342674" cy="369332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2019-06-12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1" name="Google Shape;2421;p101"/>
          <p:cNvSpPr txBox="1"/>
          <p:nvPr/>
        </p:nvSpPr>
        <p:spPr>
          <a:xfrm>
            <a:off x="403840" y="4067426"/>
            <a:ext cx="2657374" cy="1488441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출금내역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2" name="Google Shape;2422;p101"/>
          <p:cNvSpPr txBox="1"/>
          <p:nvPr/>
        </p:nvSpPr>
        <p:spPr>
          <a:xfrm>
            <a:off x="4578098" y="2122140"/>
            <a:ext cx="1328247" cy="369332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예치금 잔액</a:t>
            </a:r>
            <a:endParaRPr/>
          </a:p>
        </p:txBody>
      </p:sp>
      <p:sp>
        <p:nvSpPr>
          <p:cNvPr id="2423" name="Google Shape;2423;p101"/>
          <p:cNvSpPr txBox="1"/>
          <p:nvPr/>
        </p:nvSpPr>
        <p:spPr>
          <a:xfrm>
            <a:off x="5393314" y="2641961"/>
            <a:ext cx="1405372" cy="369332"/>
          </a:xfrm>
          <a:prstGeom prst="rect">
            <a:avLst/>
          </a:prstGeom>
          <a:solidFill>
            <a:srgbClr val="FFAF52"/>
          </a:solidFill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예치금 충전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4" name="Google Shape;2424;p101"/>
          <p:cNvSpPr txBox="1"/>
          <p:nvPr/>
        </p:nvSpPr>
        <p:spPr>
          <a:xfrm>
            <a:off x="6102430" y="2122140"/>
            <a:ext cx="1811314" cy="370841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800,000원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5" name="Google Shape;2425;p101"/>
          <p:cNvSpPr txBox="1"/>
          <p:nvPr/>
        </p:nvSpPr>
        <p:spPr>
          <a:xfrm>
            <a:off x="4578098" y="3183400"/>
            <a:ext cx="1328247" cy="369332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나의 투자액</a:t>
            </a:r>
            <a:endParaRPr/>
          </a:p>
        </p:txBody>
      </p:sp>
      <p:sp>
        <p:nvSpPr>
          <p:cNvPr id="2426" name="Google Shape;2426;p101"/>
          <p:cNvSpPr txBox="1"/>
          <p:nvPr/>
        </p:nvSpPr>
        <p:spPr>
          <a:xfrm>
            <a:off x="6102430" y="3183400"/>
            <a:ext cx="1811314" cy="370841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3,596,500원</a:t>
            </a:r>
            <a:endParaRPr/>
          </a:p>
        </p:txBody>
      </p:sp>
      <p:sp>
        <p:nvSpPr>
          <p:cNvPr id="2427" name="Google Shape;2427;p101"/>
          <p:cNvSpPr txBox="1"/>
          <p:nvPr/>
        </p:nvSpPr>
        <p:spPr>
          <a:xfrm>
            <a:off x="4767313" y="4067426"/>
            <a:ext cx="2657374" cy="1488441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투자내역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8" name="Google Shape;2428;p101"/>
          <p:cNvSpPr txBox="1"/>
          <p:nvPr/>
        </p:nvSpPr>
        <p:spPr>
          <a:xfrm>
            <a:off x="5747321" y="3249930"/>
            <a:ext cx="697358" cy="358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9" name="Google Shape;2429;p101"/>
          <p:cNvSpPr/>
          <p:nvPr/>
        </p:nvSpPr>
        <p:spPr>
          <a:xfrm>
            <a:off x="1772803" y="2652770"/>
            <a:ext cx="1342674" cy="369332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110-334-15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0" name="Google Shape;2430;p101"/>
          <p:cNvSpPr/>
          <p:nvPr/>
        </p:nvSpPr>
        <p:spPr>
          <a:xfrm>
            <a:off x="317027" y="2652770"/>
            <a:ext cx="1342674" cy="369332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신한은행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1" name="Google Shape;2431;p101"/>
          <p:cNvGrpSpPr/>
          <p:nvPr/>
        </p:nvGrpSpPr>
        <p:grpSpPr>
          <a:xfrm>
            <a:off x="5178585" y="2491472"/>
            <a:ext cx="271606" cy="370841"/>
            <a:chOff x="0" y="0"/>
            <a:chExt cx="271604" cy="370840"/>
          </a:xfrm>
        </p:grpSpPr>
        <p:sp>
          <p:nvSpPr>
            <p:cNvPr id="2432" name="Google Shape;2432;p101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10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4472</Words>
  <Application>Microsoft Office PowerPoint</Application>
  <PresentationFormat>사용자 지정</PresentationFormat>
  <Paragraphs>1957</Paragraphs>
  <Slides>130</Slides>
  <Notes>130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130</vt:i4>
      </vt:variant>
    </vt:vector>
  </HeadingPairs>
  <TitlesOfParts>
    <vt:vector size="132" baseType="lpstr">
      <vt:lpstr>Office Theme</vt:lpstr>
      <vt:lpstr>Office Theme</vt:lpstr>
      <vt:lpstr>CROWD FUNDING</vt:lpstr>
      <vt:lpstr>PowerPoint 프레젠테이션</vt:lpstr>
      <vt:lpstr>1. 주제 선정 이유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주요 기능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피드백, 개선사항 및 다음 발표 목표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CROWD FUNDING</dc:title>
  <dc:creator>현태찌잉</dc:creator>
  <cp:lastModifiedBy>507-06</cp:lastModifiedBy>
  <cp:revision>2</cp:revision>
  <dcterms:created xsi:type="dcterms:W3CDTF">2020-02-04T14:16:01Z</dcterms:created>
  <dcterms:modified xsi:type="dcterms:W3CDTF">2020-02-28T00:53:14Z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119</vt:i4>
  </property>
  <property fmtid="{D5CDD505-2E9C-101B-9397-08002B2CF9AE}" pid="8" name="PresentationFormat">
    <vt:lpwstr>사용자 지정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196</vt:i4>
  </property>
</Properties>
</file>